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6" r:id="rId4"/>
    <p:sldId id="257" r:id="rId5"/>
    <p:sldId id="259" r:id="rId6"/>
    <p:sldId id="261" r:id="rId7"/>
    <p:sldId id="260" r:id="rId8"/>
    <p:sldId id="275" r:id="rId9"/>
    <p:sldId id="276" r:id="rId10"/>
    <p:sldId id="289" r:id="rId11"/>
    <p:sldId id="273" r:id="rId12"/>
    <p:sldId id="274" r:id="rId13"/>
    <p:sldId id="264" r:id="rId14"/>
    <p:sldId id="272" r:id="rId15"/>
    <p:sldId id="265" r:id="rId16"/>
    <p:sldId id="266" r:id="rId17"/>
    <p:sldId id="267" r:id="rId18"/>
    <p:sldId id="268" r:id="rId19"/>
    <p:sldId id="271" r:id="rId20"/>
    <p:sldId id="277" r:id="rId21"/>
    <p:sldId id="278" r:id="rId22"/>
    <p:sldId id="258" r:id="rId23"/>
    <p:sldId id="279" r:id="rId24"/>
    <p:sldId id="280" r:id="rId25"/>
    <p:sldId id="263" r:id="rId26"/>
    <p:sldId id="281" r:id="rId27"/>
    <p:sldId id="262" r:id="rId28"/>
    <p:sldId id="282" r:id="rId29"/>
    <p:sldId id="283" r:id="rId30"/>
    <p:sldId id="284" r:id="rId31"/>
    <p:sldId id="285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126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cer\Google%20Drive\BeST\Useful%20information\NWR%20traffic%20figures%20from%20OBC%20dec%2017%20v2%20(1)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cer\Google%20Drive\BeST\Useful%20information\NWR%20traffic%20figures%20from%20OBC%20dec%2017%20v2%20(1)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cer\Google%20Drive\BeST\Useful%20information\NWR%20traffic%20figures%20from%20OBC%20dec%2017%20v2%20(1)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cer\Google%20Drive\foe\nwr\traffic%20figures\NWR%20traffic%20figures%20from%20OBC%20dec%2017%20v2.xlsx" TargetMode="Externa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58705161854769E-2"/>
          <c:y val="7.407407407407407E-2"/>
          <c:w val="0.89019685039370078"/>
          <c:h val="0.79081802274715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2017</c:v>
                </c:pt>
                <c:pt idx="4">
                  <c:v>2037 Do Minimum</c:v>
                </c:pt>
                <c:pt idx="5">
                  <c:v>2037 with NWR</c:v>
                </c:pt>
              </c:strCache>
            </c:strRef>
          </c:cat>
          <c:val>
            <c:numRef>
              <c:f>Sheet2!$B$2:$B$7</c:f>
              <c:numCache>
                <c:formatCode>General</c:formatCode>
                <c:ptCount val="6"/>
                <c:pt idx="0">
                  <c:v>100</c:v>
                </c:pt>
                <c:pt idx="4">
                  <c:v>125</c:v>
                </c:pt>
                <c:pt idx="5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5-4A44-A9CF-3272A3AEE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36896"/>
        <c:axId val="50338432"/>
      </c:barChart>
      <c:catAx>
        <c:axId val="503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8432"/>
        <c:crosses val="autoZero"/>
        <c:auto val="1"/>
        <c:lblAlgn val="ctr"/>
        <c:lblOffset val="100"/>
        <c:noMultiLvlLbl val="0"/>
      </c:catAx>
      <c:valAx>
        <c:axId val="503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58705161854769E-2"/>
          <c:y val="7.407407407407407E-2"/>
          <c:w val="0.89019685039370078"/>
          <c:h val="0.79081802274715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2017</c:v>
                </c:pt>
                <c:pt idx="4">
                  <c:v>2037 Do Minimum</c:v>
                </c:pt>
                <c:pt idx="5">
                  <c:v>2037 with NWR</c:v>
                </c:pt>
              </c:strCache>
            </c:strRef>
          </c:cat>
          <c:val>
            <c:numRef>
              <c:f>Sheet2!$B$2:$B$7</c:f>
              <c:numCache>
                <c:formatCode>General</c:formatCode>
                <c:ptCount val="6"/>
                <c:pt idx="0">
                  <c:v>100</c:v>
                </c:pt>
                <c:pt idx="4">
                  <c:v>125</c:v>
                </c:pt>
                <c:pt idx="5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5-4A44-A9CF-3272A3AEE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96544"/>
        <c:axId val="50402432"/>
      </c:barChart>
      <c:catAx>
        <c:axId val="503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02432"/>
        <c:crosses val="autoZero"/>
        <c:auto val="1"/>
        <c:lblAlgn val="ctr"/>
        <c:lblOffset val="100"/>
        <c:noMultiLvlLbl val="0"/>
      </c:catAx>
      <c:valAx>
        <c:axId val="5040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58705161854769E-2"/>
          <c:y val="7.407407407407407E-2"/>
          <c:w val="0.89019685039370078"/>
          <c:h val="0.79081802274715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2017</c:v>
                </c:pt>
                <c:pt idx="4">
                  <c:v>2037 Do Minimum</c:v>
                </c:pt>
                <c:pt idx="5">
                  <c:v>2037 with NWR</c:v>
                </c:pt>
              </c:strCache>
            </c:strRef>
          </c:cat>
          <c:val>
            <c:numRef>
              <c:f>Sheet2!$B$2:$B$7</c:f>
              <c:numCache>
                <c:formatCode>General</c:formatCode>
                <c:ptCount val="6"/>
                <c:pt idx="0">
                  <c:v>100</c:v>
                </c:pt>
                <c:pt idx="4">
                  <c:v>125</c:v>
                </c:pt>
                <c:pt idx="5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75-4A44-A9CF-3272A3AEE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23680"/>
        <c:axId val="50425216"/>
      </c:barChart>
      <c:catAx>
        <c:axId val="5042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25216"/>
        <c:crosses val="autoZero"/>
        <c:auto val="1"/>
        <c:lblAlgn val="ctr"/>
        <c:lblOffset val="100"/>
        <c:noMultiLvlLbl val="0"/>
      </c:catAx>
      <c:valAx>
        <c:axId val="5042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2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Sheet2!$A$2:$A$7</c:f>
              <c:strCache>
                <c:ptCount val="6"/>
                <c:pt idx="0">
                  <c:v>2017</c:v>
                </c:pt>
                <c:pt idx="4">
                  <c:v>2037 Do Minimum</c:v>
                </c:pt>
                <c:pt idx="5">
                  <c:v>2037 with NWR</c:v>
                </c:pt>
              </c:strCache>
            </c:strRef>
          </c:cat>
          <c:val>
            <c:numRef>
              <c:f>Sheet2!$B$2:$B$7</c:f>
              <c:numCache>
                <c:formatCode>General</c:formatCode>
                <c:ptCount val="6"/>
                <c:pt idx="0">
                  <c:v>100</c:v>
                </c:pt>
                <c:pt idx="4">
                  <c:v>125</c:v>
                </c:pt>
                <c:pt idx="5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DF-4BB1-9C7D-455EF9236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930880"/>
        <c:axId val="77932416"/>
      </c:barChart>
      <c:catAx>
        <c:axId val="7793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32416"/>
        <c:crosses val="autoZero"/>
        <c:auto val="1"/>
        <c:lblAlgn val="ctr"/>
        <c:lblOffset val="100"/>
        <c:noMultiLvlLbl val="0"/>
      </c:catAx>
      <c:valAx>
        <c:axId val="7793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3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0.73593</cdr:x>
      <cdr:y>0.10586</cdr:y>
    </cdr:from>
    <cdr:to>
      <cdr:x>0.79946</cdr:x>
      <cdr:y>0.1632</cdr:y>
    </cdr:to>
    <cdr:pic>
      <cdr:nvPicPr>
        <cdr:cNvPr id="2" name="Picture 1" descr="Related image">
          <a:extLst xmlns:a="http://schemas.openxmlformats.org/drawingml/2006/main">
            <a:ext uri="{FF2B5EF4-FFF2-40B4-BE49-F238E27FC236}">
              <a16:creationId xmlns:a16="http://schemas.microsoft.com/office/drawing/2014/main" xmlns="" id="{357FF33D-4704-4BDD-ACFB-0C7166751D8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63621" y="436736"/>
          <a:ext cx="471617" cy="2365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0.89567</cdr:x>
      <cdr:y>0.28305</cdr:y>
    </cdr:from>
    <cdr:to>
      <cdr:x>0.95919</cdr:x>
      <cdr:y>0.34039</cdr:y>
    </cdr:to>
    <cdr:pic>
      <cdr:nvPicPr>
        <cdr:cNvPr id="3" name="Picture 2" descr="Related image">
          <a:extLst xmlns:a="http://schemas.openxmlformats.org/drawingml/2006/main">
            <a:ext uri="{FF2B5EF4-FFF2-40B4-BE49-F238E27FC236}">
              <a16:creationId xmlns:a16="http://schemas.microsoft.com/office/drawing/2014/main" xmlns="" id="{357FF33D-4704-4BDD-ACFB-0C7166751D8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49484" y="1167760"/>
          <a:ext cx="471617" cy="2365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0.73593</cdr:x>
      <cdr:y>0.10586</cdr:y>
    </cdr:from>
    <cdr:to>
      <cdr:x>0.79946</cdr:x>
      <cdr:y>0.1632</cdr:y>
    </cdr:to>
    <cdr:pic>
      <cdr:nvPicPr>
        <cdr:cNvPr id="2" name="Picture 1" descr="Related image">
          <a:extLst xmlns:a="http://schemas.openxmlformats.org/drawingml/2006/main">
            <a:ext uri="{FF2B5EF4-FFF2-40B4-BE49-F238E27FC236}">
              <a16:creationId xmlns:a16="http://schemas.microsoft.com/office/drawing/2014/main" xmlns="" id="{357FF33D-4704-4BDD-ACFB-0C7166751D8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63621" y="436736"/>
          <a:ext cx="471617" cy="2365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0.89567</cdr:x>
      <cdr:y>0.28305</cdr:y>
    </cdr:from>
    <cdr:to>
      <cdr:x>0.95919</cdr:x>
      <cdr:y>0.34039</cdr:y>
    </cdr:to>
    <cdr:pic>
      <cdr:nvPicPr>
        <cdr:cNvPr id="3" name="Picture 2" descr="Related image">
          <a:extLst xmlns:a="http://schemas.openxmlformats.org/drawingml/2006/main">
            <a:ext uri="{FF2B5EF4-FFF2-40B4-BE49-F238E27FC236}">
              <a16:creationId xmlns:a16="http://schemas.microsoft.com/office/drawing/2014/main" xmlns="" id="{357FF33D-4704-4BDD-ACFB-0C7166751D8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49484" y="1167760"/>
          <a:ext cx="471617" cy="2365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0.73593</cdr:x>
      <cdr:y>0.10586</cdr:y>
    </cdr:from>
    <cdr:to>
      <cdr:x>0.79946</cdr:x>
      <cdr:y>0.1632</cdr:y>
    </cdr:to>
    <cdr:pic>
      <cdr:nvPicPr>
        <cdr:cNvPr id="2" name="Picture 1" descr="Related image">
          <a:extLst xmlns:a="http://schemas.openxmlformats.org/drawingml/2006/main">
            <a:ext uri="{FF2B5EF4-FFF2-40B4-BE49-F238E27FC236}">
              <a16:creationId xmlns:a16="http://schemas.microsoft.com/office/drawing/2014/main" xmlns="" id="{357FF33D-4704-4BDD-ACFB-0C7166751D8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63621" y="436736"/>
          <a:ext cx="471617" cy="2365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0.89567</cdr:x>
      <cdr:y>0.28305</cdr:y>
    </cdr:from>
    <cdr:to>
      <cdr:x>0.95919</cdr:x>
      <cdr:y>0.34039</cdr:y>
    </cdr:to>
    <cdr:pic>
      <cdr:nvPicPr>
        <cdr:cNvPr id="3" name="Picture 2" descr="Related image">
          <a:extLst xmlns:a="http://schemas.openxmlformats.org/drawingml/2006/main">
            <a:ext uri="{FF2B5EF4-FFF2-40B4-BE49-F238E27FC236}">
              <a16:creationId xmlns:a16="http://schemas.microsoft.com/office/drawing/2014/main" xmlns="" id="{357FF33D-4704-4BDD-ACFB-0C7166751D8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49484" y="1167760"/>
          <a:ext cx="471617" cy="2365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0.09749</cdr:x>
      <cdr:y>0.20601</cdr:y>
    </cdr:from>
    <cdr:to>
      <cdr:x>0.16072</cdr:x>
      <cdr:y>0.26053</cdr:y>
    </cdr:to>
    <cdr:pic>
      <cdr:nvPicPr>
        <cdr:cNvPr id="2" name="Picture 1" descr="Related image">
          <a:extLst xmlns:a="http://schemas.openxmlformats.org/drawingml/2006/main">
            <a:ext uri="{FF2B5EF4-FFF2-40B4-BE49-F238E27FC236}">
              <a16:creationId xmlns:a16="http://schemas.microsoft.com/office/drawing/2014/main" xmlns="" id="{357FF33D-4704-4BDD-ACFB-0C7166751D8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6846" y="825868"/>
          <a:ext cx="471427" cy="21854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0.71463</cdr:x>
      <cdr:y>0.06596</cdr:y>
    </cdr:from>
    <cdr:to>
      <cdr:x>0.77789</cdr:x>
      <cdr:y>0.12497</cdr:y>
    </cdr:to>
    <cdr:pic>
      <cdr:nvPicPr>
        <cdr:cNvPr id="3" name="Picture 2" descr="Related image">
          <a:extLst xmlns:a="http://schemas.openxmlformats.org/drawingml/2006/main">
            <a:ext uri="{FF2B5EF4-FFF2-40B4-BE49-F238E27FC236}">
              <a16:creationId xmlns:a16="http://schemas.microsoft.com/office/drawing/2014/main" xmlns="" id="{357FF33D-4704-4BDD-ACFB-0C7166751D8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328219" y="264407"/>
          <a:ext cx="471617" cy="2365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0.87312</cdr:x>
      <cdr:y>0.14667</cdr:y>
    </cdr:from>
    <cdr:to>
      <cdr:x>0.93638</cdr:x>
      <cdr:y>0.20569</cdr:y>
    </cdr:to>
    <cdr:pic>
      <cdr:nvPicPr>
        <cdr:cNvPr id="4" name="Picture 3" descr="Related image">
          <a:extLst xmlns:a="http://schemas.openxmlformats.org/drawingml/2006/main">
            <a:ext uri="{FF2B5EF4-FFF2-40B4-BE49-F238E27FC236}">
              <a16:creationId xmlns:a16="http://schemas.microsoft.com/office/drawing/2014/main" xmlns="" id="{357FF33D-4704-4BDD-ACFB-0C7166751D8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09906" y="587964"/>
          <a:ext cx="471617" cy="23659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0.18491</cdr:x>
      <cdr:y>0.17534</cdr:y>
    </cdr:from>
    <cdr:to>
      <cdr:x>0.86604</cdr:x>
      <cdr:y>0.22798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xmlns="" id="{E5977319-4373-4BA9-971D-348820758103}"/>
            </a:ext>
          </a:extLst>
        </cdr:cNvPr>
        <cdr:cNvCxnSpPr/>
      </cdr:nvCxnSpPr>
      <cdr:spPr>
        <a:xfrm xmlns:a="http://schemas.openxmlformats.org/drawingml/2006/main" flipV="1">
          <a:off x="1378634" y="702926"/>
          <a:ext cx="5078437" cy="211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42E17-7799-4D9A-A51E-186CA7BD4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3A9004-7DE7-4C7F-BC4A-37C14D804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08A8CD-2F60-4CCF-9120-A2921F8C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2DBDCF-4635-4946-8601-AFF163A9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46D696-0EA1-4124-91FE-BB507523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4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EB870-6A25-4AB9-83E1-EC4CD53F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92C1F8-FFF0-40BC-9F60-9E9F74E51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C5F0A8-774C-434D-A625-DC62493E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FD2E3E-419A-4DAC-B48C-609F831E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B451B5-FB7F-4381-B038-46CA0A29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B048C72-CCA8-45C5-ACB4-87F39914E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AA6AB5-9275-4B26-A317-526274645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93FC03-F2F3-4F8D-AB26-F9780F2F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00542C-C3F8-437D-A15E-A2B3A4D0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DF3F6-A27D-47A6-8BE1-EDEAA2AC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0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0D592-1ABA-4F2A-B8EC-A7B657E3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C49F2D-D41A-4B9A-9424-4F9BDC5B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BA399-8B7D-4843-BA3B-B863E05C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F669F4-F28A-4747-9458-B1E4FEA3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F3EB35-845E-4162-99ED-227FCBFE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51044-A00A-4354-AD2A-6625B0AC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32B64E-A004-4D59-B7C7-5E2CE8F1C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FD1EE3-0FE0-4622-A18B-B803D196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2A8A16-BB4B-4829-8737-F63791B1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46340E-6C8D-4E1E-B6E1-37AADFE1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8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A4AC7-3E9F-45A7-8D6D-9465EC00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AA6EEA-A6D4-42AB-A75F-458596F9B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D06CD5-EA2A-475A-B41F-254B1820D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16798E-1516-4D31-B6A4-0E837E77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F1C923-3557-4E6F-847B-712089C1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8C9A6A-B7C8-49CA-BF82-2ED2FEC9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777EB-C472-4C16-BAE4-21D8DAC2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856628-15E5-43F1-AA5D-EC89564E5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B700DC-E361-4C52-B003-C56CB574B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93EFED-E794-4ACA-A47F-CFBD5DDCC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9717EF-4AF3-486D-A806-3D0256A8C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01E6DF0-CE2F-4DF8-AA5A-079F4BA8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EB30A7-9025-4C51-91E5-EE1E657D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2BA410-D479-45E3-B4A7-26B35618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9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3EB7C-0A30-4F3A-812A-EE5E99E6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043701-AB4E-4313-BF09-636EB2DB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44C08FC-5BC9-4300-833D-0716B75E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C91B23-B365-4133-86FC-E6D3618F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6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AA3BFC-3727-44AE-9783-A651BA2E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BE8374-6EC0-48A6-8C84-6BAD46E4E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8DB3C9-7B3B-4495-ADA0-F93F6DA4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9B42EB-70AC-46F9-8DD6-3169E137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B53EF4-1CC6-4507-8CEC-2EDAE620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80F83E-C6EA-4F86-8346-87B188B70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AB2ACB-EE68-44AF-A67B-363562CD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A0B83-EFA4-4E74-A719-AEDF4CBE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704C54-B877-4165-A3DE-6AA03BA4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9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38B49-F86B-4FC8-A315-5F6AB45E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0DFDA7-EDB3-413C-AE8A-912DAF997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FBA996-C859-47AA-A463-1BA9EFD61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120CB7-3FC0-4674-BB7C-01616B50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8E952C-9CB0-4B62-8334-D6E86D58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B534FF-FC1A-4E58-8596-F5A820E1F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4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70675F-A04A-4734-A2FF-68506761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B69CD4-A97C-4699-A8A1-E78C5B9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15FADE-265F-4C75-A6B2-FEAF202FE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6D01A-A8C1-4B99-A65E-968A7D8F1101}" type="datetimeFigureOut">
              <a:rPr lang="en-GB" smtClean="0"/>
              <a:t>20/10/2019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9243D2-FBEC-491C-92F3-36CD0E7FB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A149A8-0FEF-43C4-B252-7568ECD27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DA33-55A3-4670-B342-451D704462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0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ewsfoe.yolasite.com/" TargetMode="External"/><Relationship Id="rId2" Type="http://schemas.openxmlformats.org/officeDocument/2006/relationships/hyperlink" Target="mailto:davidgreen742@btinternet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r="1563" b="4074"/>
          <a:stretch/>
        </p:blipFill>
        <p:spPr bwMode="auto">
          <a:xfrm>
            <a:off x="1517104" y="0"/>
            <a:ext cx="9144000" cy="43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mike\Downloads\download (1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17834" r="3115" b="17198"/>
          <a:stretch/>
        </p:blipFill>
        <p:spPr bwMode="auto">
          <a:xfrm>
            <a:off x="5333342" y="4418574"/>
            <a:ext cx="2533650" cy="875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TS logo rounde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4384067"/>
            <a:ext cx="1639900" cy="102665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437112"/>
            <a:ext cx="2674620" cy="647700"/>
          </a:xfrm>
          <a:prstGeom prst="rect">
            <a:avLst/>
          </a:prstGeom>
          <a:noFill/>
        </p:spPr>
      </p:pic>
      <p:pic>
        <p:nvPicPr>
          <p:cNvPr id="8" name="Picture 7" descr="We're making some changes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5" r="2107" b="22126"/>
          <a:stretch/>
        </p:blipFill>
        <p:spPr bwMode="auto">
          <a:xfrm>
            <a:off x="1524001" y="5949280"/>
            <a:ext cx="2276475" cy="877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mike\Downloads\1e8d6dc02986e7e13576b16a6f372759_X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42167"/>
            <a:ext cx="2571750" cy="77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mike\Downloads\images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5717476"/>
            <a:ext cx="2505075" cy="81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43" y="5529199"/>
            <a:ext cx="2329891" cy="106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3" t="9075" r="38542" b="6667"/>
          <a:stretch/>
        </p:blipFill>
        <p:spPr bwMode="auto">
          <a:xfrm>
            <a:off x="7792912" y="980728"/>
            <a:ext cx="2680370" cy="318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5AD4C8-DBB4-42C9-A63C-4EB82C5BC9D1}"/>
              </a:ext>
            </a:extLst>
          </p:cNvPr>
          <p:cNvSpPr txBox="1"/>
          <p:nvPr/>
        </p:nvSpPr>
        <p:spPr>
          <a:xfrm>
            <a:off x="2662238" y="-32641"/>
            <a:ext cx="3251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www.bettershrewsburytransport.org</a:t>
            </a:r>
          </a:p>
        </p:txBody>
      </p:sp>
    </p:spTree>
    <p:extLst>
      <p:ext uri="{BB962C8B-B14F-4D97-AF65-F5344CB8AC3E}">
        <p14:creationId xmlns:p14="http://schemas.microsoft.com/office/powerpoint/2010/main" val="388941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1850A6-EACD-4BD5-B729-01880BE9F7CE}"/>
              </a:ext>
            </a:extLst>
          </p:cNvPr>
          <p:cNvSpPr txBox="1"/>
          <p:nvPr/>
        </p:nvSpPr>
        <p:spPr>
          <a:xfrm>
            <a:off x="1066800" y="4593771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But for some roads the traffic compared to 2017 goes up not down!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19516C3-4358-4BAF-A813-F38BCD0BCE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30320"/>
              </p:ext>
            </p:extLst>
          </p:nvPr>
        </p:nvGraphicFramePr>
        <p:xfrm>
          <a:off x="2250831" y="239609"/>
          <a:ext cx="7455877" cy="4008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906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9A6278-4215-4F81-975C-8B4755B850C9}"/>
              </a:ext>
            </a:extLst>
          </p:cNvPr>
          <p:cNvSpPr txBox="1"/>
          <p:nvPr/>
        </p:nvSpPr>
        <p:spPr>
          <a:xfrm>
            <a:off x="274320" y="274320"/>
            <a:ext cx="229906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What the NWR would do </a:t>
            </a:r>
          </a:p>
          <a:p>
            <a:endParaRPr lang="en-GB" dirty="0"/>
          </a:p>
          <a:p>
            <a:r>
              <a:rPr lang="en-GB" dirty="0"/>
              <a:t>Traffic flows in 2037 </a:t>
            </a:r>
          </a:p>
          <a:p>
            <a:r>
              <a:rPr lang="en-GB" dirty="0"/>
              <a:t>if NWR is built – </a:t>
            </a:r>
          </a:p>
          <a:p>
            <a:r>
              <a:rPr lang="en-GB" dirty="0"/>
              <a:t>compared to do minimum  </a:t>
            </a:r>
          </a:p>
          <a:p>
            <a:r>
              <a:rPr lang="en-GB" i="1" dirty="0"/>
              <a:t>am peak 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Red is increase</a:t>
            </a:r>
            <a:r>
              <a:rPr lang="en-GB" dirty="0"/>
              <a:t>,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Blue is decrease </a:t>
            </a:r>
          </a:p>
          <a:p>
            <a:endParaRPr lang="en-GB" dirty="0"/>
          </a:p>
          <a:p>
            <a:r>
              <a:rPr lang="en-GB" b="1" dirty="0"/>
              <a:t>“Traffic will increase on local roads leading to and from the NWR”</a:t>
            </a:r>
          </a:p>
          <a:p>
            <a:endParaRPr lang="en-GB" b="1" dirty="0"/>
          </a:p>
          <a:p>
            <a:r>
              <a:rPr lang="en-GB" i="1" dirty="0"/>
              <a:t>From SC’s NWR Outline Business Case Dec 2017 </a:t>
            </a:r>
          </a:p>
          <a:p>
            <a:endParaRPr lang="en-GB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xmlns="" id="{2B5A48D3-CAD1-4E83-9182-059444750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84495"/>
            <a:ext cx="9083039" cy="64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1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A01B9B-B830-477E-B7FE-42270E7DDA24}"/>
              </a:ext>
            </a:extLst>
          </p:cNvPr>
          <p:cNvSpPr txBox="1"/>
          <p:nvPr/>
        </p:nvSpPr>
        <p:spPr>
          <a:xfrm>
            <a:off x="326572" y="339634"/>
            <a:ext cx="24296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What the NWR would do </a:t>
            </a:r>
          </a:p>
          <a:p>
            <a:endParaRPr lang="en-GB" dirty="0"/>
          </a:p>
          <a:p>
            <a:r>
              <a:rPr lang="en-GB" dirty="0"/>
              <a:t>Traffic flows in 2037 </a:t>
            </a:r>
          </a:p>
          <a:p>
            <a:r>
              <a:rPr lang="en-GB" dirty="0"/>
              <a:t>if NWR is built – </a:t>
            </a:r>
          </a:p>
          <a:p>
            <a:r>
              <a:rPr lang="en-GB" dirty="0"/>
              <a:t>compared to 2017 figures  </a:t>
            </a:r>
          </a:p>
          <a:p>
            <a:r>
              <a:rPr lang="en-GB" i="1" dirty="0"/>
              <a:t>am peak 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Red is increase</a:t>
            </a:r>
            <a:r>
              <a:rPr lang="en-GB" dirty="0"/>
              <a:t>,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Blue is decrease </a:t>
            </a:r>
          </a:p>
          <a:p>
            <a:endParaRPr lang="en-GB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xmlns="" id="{CFD21F0C-AF74-4A75-849B-AB89B5A5E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09" y="127305"/>
            <a:ext cx="9222420" cy="63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7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44DD0E-6EA3-4581-992F-AB98AEB2C180}"/>
              </a:ext>
            </a:extLst>
          </p:cNvPr>
          <p:cNvSpPr txBox="1"/>
          <p:nvPr/>
        </p:nvSpPr>
        <p:spPr>
          <a:xfrm>
            <a:off x="587829" y="348343"/>
            <a:ext cx="1119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the NWR would do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D58C66-A2CA-42B7-8AFB-FF9FF39FC698}"/>
              </a:ext>
            </a:extLst>
          </p:cNvPr>
          <p:cNvSpPr txBox="1"/>
          <p:nvPr/>
        </p:nvSpPr>
        <p:spPr>
          <a:xfrm>
            <a:off x="609600" y="1175657"/>
            <a:ext cx="1119051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Increase traffic levels overall,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sz="2400" dirty="0"/>
              <a:t>Increase traffic levels substantially on some existing roads,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sz="2400" dirty="0"/>
              <a:t>According to Shropshire Council’s own Business Case;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Around 50% on current levels on Berwick Rd from Coton Hill out, </a:t>
            </a:r>
            <a:r>
              <a:rPr lang="en-GB" i="1" dirty="0"/>
              <a:t>am peak</a:t>
            </a:r>
            <a:r>
              <a:rPr lang="en-GB" sz="2400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55.4% on Old A5, top of Mount to </a:t>
            </a:r>
            <a:r>
              <a:rPr lang="en-GB" sz="2400" dirty="0" err="1"/>
              <a:t>Mytton</a:t>
            </a:r>
            <a:r>
              <a:rPr lang="en-GB" sz="2400" dirty="0"/>
              <a:t> Oak Rd, </a:t>
            </a:r>
            <a:r>
              <a:rPr lang="en-GB" sz="2000" i="1" dirty="0"/>
              <a:t>am peak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27.4% on New St, </a:t>
            </a:r>
            <a:r>
              <a:rPr lang="en-GB" sz="2000" i="1" dirty="0"/>
              <a:t>pm peak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41% on A5 between </a:t>
            </a:r>
            <a:r>
              <a:rPr lang="en-GB" sz="2400" dirty="0" err="1"/>
              <a:t>Churncote</a:t>
            </a:r>
            <a:r>
              <a:rPr lang="en-GB" sz="2400" dirty="0"/>
              <a:t> &amp; Montgomery Rd </a:t>
            </a:r>
            <a:r>
              <a:rPr lang="en-GB" sz="2000" i="1" dirty="0"/>
              <a:t>am peak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11.5% on A49 N of </a:t>
            </a:r>
            <a:r>
              <a:rPr lang="en-GB" sz="2400" dirty="0" err="1"/>
              <a:t>Sundorne</a:t>
            </a:r>
            <a:r>
              <a:rPr lang="en-GB" sz="2400" dirty="0"/>
              <a:t> Roundabout, </a:t>
            </a:r>
            <a:r>
              <a:rPr lang="en-GB" sz="2000" i="1" dirty="0"/>
              <a:t>am peak</a:t>
            </a:r>
            <a:r>
              <a:rPr lang="en-GB" sz="24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180% on Berwick Rd S of </a:t>
            </a:r>
            <a:r>
              <a:rPr lang="en-GB" sz="2400" dirty="0" err="1"/>
              <a:t>Leaton</a:t>
            </a:r>
            <a:r>
              <a:rPr lang="en-GB" sz="2400" dirty="0"/>
              <a:t> </a:t>
            </a:r>
            <a:r>
              <a:rPr lang="en-GB" sz="2000" i="1" dirty="0"/>
              <a:t>am peak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22.5% on St Michael’s St, </a:t>
            </a:r>
            <a:r>
              <a:rPr lang="en-GB" sz="2000" i="1" dirty="0"/>
              <a:t>am peak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77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44DD0E-6EA3-4581-992F-AB98AEB2C180}"/>
              </a:ext>
            </a:extLst>
          </p:cNvPr>
          <p:cNvSpPr txBox="1"/>
          <p:nvPr/>
        </p:nvSpPr>
        <p:spPr>
          <a:xfrm>
            <a:off x="587829" y="348343"/>
            <a:ext cx="1119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the NWR would do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D58C66-A2CA-42B7-8AFB-FF9FF39FC698}"/>
              </a:ext>
            </a:extLst>
          </p:cNvPr>
          <p:cNvSpPr txBox="1"/>
          <p:nvPr/>
        </p:nvSpPr>
        <p:spPr>
          <a:xfrm>
            <a:off x="609600" y="1175657"/>
            <a:ext cx="1119051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Increase traffic levels overall,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sz="2400" dirty="0"/>
              <a:t>Increase traffic levels substantially on some existing roads,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r>
              <a:rPr lang="en-GB" sz="2400" dirty="0"/>
              <a:t>According to Shropshire Council’s own Business Case;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Around 50% on current levels on Berwick Rd from Coton Hill out</a:t>
            </a:r>
            <a:r>
              <a:rPr lang="en-GB" sz="2400" dirty="0"/>
              <a:t>, </a:t>
            </a:r>
            <a:r>
              <a:rPr lang="en-GB" i="1" dirty="0"/>
              <a:t>am peak</a:t>
            </a:r>
            <a:r>
              <a:rPr lang="en-GB" sz="2400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55.4% on Old A5, top of Mount to </a:t>
            </a:r>
            <a:r>
              <a:rPr lang="en-GB" sz="2400" dirty="0" err="1"/>
              <a:t>Mytton</a:t>
            </a:r>
            <a:r>
              <a:rPr lang="en-GB" sz="2400" dirty="0"/>
              <a:t> Oak Rd, </a:t>
            </a:r>
            <a:r>
              <a:rPr lang="en-GB" sz="2000" i="1" dirty="0"/>
              <a:t>am peak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27.4% on New St, </a:t>
            </a:r>
            <a:r>
              <a:rPr lang="en-GB" sz="2000" i="1" dirty="0"/>
              <a:t>pm peak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41% on A5 between </a:t>
            </a:r>
            <a:r>
              <a:rPr lang="en-GB" sz="2400" dirty="0" err="1"/>
              <a:t>Churncote</a:t>
            </a:r>
            <a:r>
              <a:rPr lang="en-GB" sz="2400" dirty="0"/>
              <a:t> &amp; Montgomery Rd </a:t>
            </a:r>
            <a:r>
              <a:rPr lang="en-GB" sz="2000" i="1" dirty="0"/>
              <a:t>am peak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11.5% on A49 N of </a:t>
            </a:r>
            <a:r>
              <a:rPr lang="en-GB" sz="2400" b="1" dirty="0" err="1"/>
              <a:t>Sundorne</a:t>
            </a:r>
            <a:r>
              <a:rPr lang="en-GB" sz="2400" b="1" dirty="0"/>
              <a:t> Roundabout</a:t>
            </a:r>
            <a:r>
              <a:rPr lang="en-GB" sz="2400" dirty="0"/>
              <a:t>, </a:t>
            </a:r>
            <a:r>
              <a:rPr lang="en-GB" sz="2000" i="1" dirty="0"/>
              <a:t>am peak</a:t>
            </a:r>
            <a:r>
              <a:rPr lang="en-GB" sz="24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180% on Berwick Rd S of </a:t>
            </a:r>
            <a:r>
              <a:rPr lang="en-GB" sz="2400" dirty="0" err="1"/>
              <a:t>Leaton</a:t>
            </a:r>
            <a:r>
              <a:rPr lang="en-GB" sz="2400" dirty="0"/>
              <a:t> </a:t>
            </a:r>
            <a:r>
              <a:rPr lang="en-GB" sz="2000" i="1" dirty="0"/>
              <a:t>am peak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22.5% on St Michael’s St,</a:t>
            </a:r>
            <a:r>
              <a:rPr lang="en-GB" sz="2400" dirty="0"/>
              <a:t> </a:t>
            </a:r>
            <a:r>
              <a:rPr lang="en-GB" sz="2000" i="1" dirty="0"/>
              <a:t>am peak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40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44DD0E-6EA3-4581-992F-AB98AEB2C180}"/>
              </a:ext>
            </a:extLst>
          </p:cNvPr>
          <p:cNvSpPr txBox="1"/>
          <p:nvPr/>
        </p:nvSpPr>
        <p:spPr>
          <a:xfrm>
            <a:off x="587829" y="348343"/>
            <a:ext cx="1119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the NWR would do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D58C66-A2CA-42B7-8AFB-FF9FF39FC698}"/>
              </a:ext>
            </a:extLst>
          </p:cNvPr>
          <p:cNvSpPr txBox="1"/>
          <p:nvPr/>
        </p:nvSpPr>
        <p:spPr>
          <a:xfrm>
            <a:off x="609600" y="1175657"/>
            <a:ext cx="1119051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Plus noise disturbance from the 26 metre bridge &amp; raised section,</a:t>
            </a:r>
          </a:p>
          <a:p>
            <a:endParaRPr lang="en-GB" sz="2800" dirty="0"/>
          </a:p>
          <a:p>
            <a:r>
              <a:rPr lang="en-GB" sz="2800" dirty="0"/>
              <a:t>Plus divert £25m of local resources from other more worthy schemes, </a:t>
            </a:r>
            <a:r>
              <a:rPr lang="en-GB" sz="2800" dirty="0" err="1"/>
              <a:t>inc</a:t>
            </a:r>
            <a:r>
              <a:rPr lang="en-GB" sz="2800" dirty="0"/>
              <a:t> wider community facilities, from around the County.</a:t>
            </a:r>
          </a:p>
          <a:p>
            <a:endParaRPr lang="en-GB" sz="2800" dirty="0"/>
          </a:p>
          <a:p>
            <a:r>
              <a:rPr lang="en-GB" sz="2800" dirty="0"/>
              <a:t>Plus Shropshire Council would be responsible for any overspend!</a:t>
            </a:r>
          </a:p>
          <a:p>
            <a:endParaRPr lang="en-GB" sz="2800" dirty="0"/>
          </a:p>
          <a:p>
            <a:r>
              <a:rPr lang="en-GB" sz="2800" dirty="0"/>
              <a:t>Plus the cost to the national purse,</a:t>
            </a:r>
          </a:p>
          <a:p>
            <a:endParaRPr lang="en-GB" sz="2800" dirty="0"/>
          </a:p>
          <a:p>
            <a:r>
              <a:rPr lang="en-GB" sz="2800" dirty="0"/>
              <a:t>Plus the carbon cost of construction..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14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44DD0E-6EA3-4581-992F-AB98AEB2C180}"/>
              </a:ext>
            </a:extLst>
          </p:cNvPr>
          <p:cNvSpPr txBox="1"/>
          <p:nvPr/>
        </p:nvSpPr>
        <p:spPr>
          <a:xfrm>
            <a:off x="587829" y="348343"/>
            <a:ext cx="1119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the NWR might do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D58C66-A2CA-42B7-8AFB-FF9FF39FC698}"/>
              </a:ext>
            </a:extLst>
          </p:cNvPr>
          <p:cNvSpPr txBox="1"/>
          <p:nvPr/>
        </p:nvSpPr>
        <p:spPr>
          <a:xfrm>
            <a:off x="348342" y="871563"/>
            <a:ext cx="1184365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According to SC’s figures traffic on </a:t>
            </a:r>
            <a:r>
              <a:rPr lang="en-GB" sz="2800" dirty="0" err="1"/>
              <a:t>Mardol</a:t>
            </a:r>
            <a:r>
              <a:rPr lang="en-GB" sz="2800" dirty="0"/>
              <a:t> Quay would reduce </a:t>
            </a:r>
          </a:p>
          <a:p>
            <a:r>
              <a:rPr lang="en-GB" sz="2800" dirty="0"/>
              <a:t>from current levels by 11% </a:t>
            </a:r>
            <a:r>
              <a:rPr lang="en-GB" sz="2000" i="1" dirty="0"/>
              <a:t>am peak</a:t>
            </a:r>
          </a:p>
          <a:p>
            <a:endParaRPr lang="en-GB" sz="1200" dirty="0"/>
          </a:p>
          <a:p>
            <a:r>
              <a:rPr lang="en-GB" sz="2800" dirty="0"/>
              <a:t>There are slightly greater reductions on Smithfield Rd </a:t>
            </a:r>
          </a:p>
          <a:p>
            <a:r>
              <a:rPr lang="en-GB" sz="2800" dirty="0"/>
              <a:t>- but if the </a:t>
            </a:r>
            <a:r>
              <a:rPr lang="en-GB" sz="2800" dirty="0" err="1"/>
              <a:t>pinchpoint</a:t>
            </a:r>
            <a:r>
              <a:rPr lang="en-GB" sz="2800" dirty="0"/>
              <a:t> is only 11% down how would that help? </a:t>
            </a:r>
          </a:p>
          <a:p>
            <a:endParaRPr lang="en-GB" sz="1200" dirty="0"/>
          </a:p>
          <a:p>
            <a:r>
              <a:rPr lang="en-GB" sz="2800" dirty="0"/>
              <a:t>And the model is unlikely to take induced traffic sufficiently into account </a:t>
            </a:r>
          </a:p>
          <a:p>
            <a:endParaRPr lang="en-GB" sz="1000" dirty="0"/>
          </a:p>
          <a:p>
            <a:r>
              <a:rPr lang="en-GB" sz="2800" dirty="0"/>
              <a:t>20% reductions on Coton Hill are predicted for the am peak </a:t>
            </a:r>
          </a:p>
          <a:p>
            <a:r>
              <a:rPr lang="en-GB" sz="2800" dirty="0"/>
              <a:t>- but this would be the shortest route into the town centre from the ring road?</a:t>
            </a:r>
          </a:p>
          <a:p>
            <a:endParaRPr lang="en-GB" sz="1000" dirty="0"/>
          </a:p>
          <a:p>
            <a:r>
              <a:rPr lang="en-GB" sz="2800" dirty="0"/>
              <a:t>Larger reductions are predicted for the roads NW of Shrewsbury, </a:t>
            </a:r>
          </a:p>
          <a:p>
            <a:r>
              <a:rPr lang="en-GB" sz="2800" dirty="0"/>
              <a:t>- but there is substantial industrial &amp; housing on this route so this is probably overstated.  </a:t>
            </a:r>
          </a:p>
          <a:p>
            <a:endParaRPr lang="en-GB" sz="1000" dirty="0"/>
          </a:p>
          <a:p>
            <a:r>
              <a:rPr lang="en-GB" sz="2800" dirty="0" err="1"/>
              <a:t>Huffley</a:t>
            </a:r>
            <a:r>
              <a:rPr lang="en-GB" sz="2800" dirty="0"/>
              <a:t> Lane would lose it’s access to the Ellesmere Rd Roundabout </a:t>
            </a:r>
          </a:p>
          <a:p>
            <a:r>
              <a:rPr lang="en-GB" sz="2800" dirty="0"/>
              <a:t>- so even if traffic levels fall delays won’t.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30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44DD0E-6EA3-4581-992F-AB98AEB2C180}"/>
              </a:ext>
            </a:extLst>
          </p:cNvPr>
          <p:cNvSpPr txBox="1"/>
          <p:nvPr/>
        </p:nvSpPr>
        <p:spPr>
          <a:xfrm>
            <a:off x="587829" y="348343"/>
            <a:ext cx="1119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the NWR would not do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D58C66-A2CA-42B7-8AFB-FF9FF39FC698}"/>
              </a:ext>
            </a:extLst>
          </p:cNvPr>
          <p:cNvSpPr txBox="1"/>
          <p:nvPr/>
        </p:nvSpPr>
        <p:spPr>
          <a:xfrm>
            <a:off x="609600" y="1175657"/>
            <a:ext cx="111905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NWR would not affect most of the town centre, Castle St, Wyle Cop, High St, Town Walls etc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It would not solve air quality problems</a:t>
            </a:r>
          </a:p>
          <a:p>
            <a:endParaRPr lang="en-GB" sz="2800" dirty="0"/>
          </a:p>
          <a:p>
            <a:r>
              <a:rPr lang="en-GB" sz="2800" dirty="0"/>
              <a:t>It certainly wouldn’t be transformative, </a:t>
            </a:r>
          </a:p>
          <a:p>
            <a:r>
              <a:rPr lang="en-GB" sz="2800" dirty="0"/>
              <a:t>which is the stated aim of the Large Local Majors Fund.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4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44DD0E-6EA3-4581-992F-AB98AEB2C180}"/>
              </a:ext>
            </a:extLst>
          </p:cNvPr>
          <p:cNvSpPr txBox="1"/>
          <p:nvPr/>
        </p:nvSpPr>
        <p:spPr>
          <a:xfrm>
            <a:off x="587829" y="348343"/>
            <a:ext cx="1119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But isn’t the NWR needed for the Growth of Shrewsbury?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D58C66-A2CA-42B7-8AFB-FF9FF39FC698}"/>
              </a:ext>
            </a:extLst>
          </p:cNvPr>
          <p:cNvSpPr txBox="1"/>
          <p:nvPr/>
        </p:nvSpPr>
        <p:spPr>
          <a:xfrm>
            <a:off x="609600" y="1175657"/>
            <a:ext cx="1119051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is a lot of development in Shrewsbury at the moment, </a:t>
            </a:r>
          </a:p>
          <a:p>
            <a:r>
              <a:rPr lang="en-GB" sz="2800" dirty="0"/>
              <a:t>- but much of this is catching up on the barren years post 2008,</a:t>
            </a:r>
          </a:p>
          <a:p>
            <a:endParaRPr lang="en-GB" sz="2800" dirty="0"/>
          </a:p>
          <a:p>
            <a:r>
              <a:rPr lang="en-GB" sz="2800" dirty="0"/>
              <a:t>Going forward there are plans to build 400 dwellings/annum, </a:t>
            </a:r>
          </a:p>
          <a:p>
            <a:r>
              <a:rPr lang="en-GB" sz="2800" dirty="0"/>
              <a:t>- 1% of the current stock,</a:t>
            </a:r>
          </a:p>
          <a:p>
            <a:endParaRPr lang="en-GB" sz="2800" dirty="0"/>
          </a:p>
          <a:p>
            <a:r>
              <a:rPr lang="en-GB" sz="2800" dirty="0"/>
              <a:t>And not all of these will be occupied by new residents, </a:t>
            </a:r>
          </a:p>
          <a:p>
            <a:r>
              <a:rPr lang="en-GB" sz="2800" dirty="0"/>
              <a:t>And existing household size is still falling </a:t>
            </a:r>
          </a:p>
          <a:p>
            <a:endParaRPr lang="en-GB" sz="2800" dirty="0"/>
          </a:p>
          <a:p>
            <a:r>
              <a:rPr lang="en-GB" sz="2800" dirty="0"/>
              <a:t>So the growth in population will be much less than 1%/a</a:t>
            </a:r>
          </a:p>
          <a:p>
            <a:endParaRPr lang="en-GB" sz="2800" dirty="0"/>
          </a:p>
          <a:p>
            <a:r>
              <a:rPr lang="en-GB" sz="2800" dirty="0"/>
              <a:t>It would not take much to counteract a less than 1% growth in population.</a:t>
            </a: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79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312F7C-C75D-430D-93F0-DCBF5B91C2EF}"/>
              </a:ext>
            </a:extLst>
          </p:cNvPr>
          <p:cNvSpPr txBox="1"/>
          <p:nvPr/>
        </p:nvSpPr>
        <p:spPr>
          <a:xfrm>
            <a:off x="502920" y="822960"/>
            <a:ext cx="1139952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So the North West Road would be a road in the wrong direction,</a:t>
            </a:r>
          </a:p>
          <a:p>
            <a:endParaRPr lang="en-GB" sz="3200" dirty="0"/>
          </a:p>
          <a:p>
            <a:r>
              <a:rPr lang="en-GB" sz="3200" dirty="0"/>
              <a:t>At a time when we need to be concentrating on decarbonising </a:t>
            </a:r>
          </a:p>
          <a:p>
            <a:r>
              <a:rPr lang="en-GB" sz="3200" dirty="0"/>
              <a:t>as fast as possible</a:t>
            </a:r>
          </a:p>
          <a:p>
            <a:endParaRPr lang="en-GB" sz="3200" dirty="0"/>
          </a:p>
          <a:p>
            <a:r>
              <a:rPr lang="en-GB" sz="2400" dirty="0"/>
              <a:t>&amp; that’s without considering it’s landscape &amp; wildlife affects…..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u="sng" dirty="0">
                <a:hlinkClick r:id="rId2"/>
              </a:rPr>
              <a:t>davidgreen742@btinternet.com</a:t>
            </a:r>
            <a:endParaRPr lang="en-GB" sz="2400" u="sng" dirty="0"/>
          </a:p>
          <a:p>
            <a:endParaRPr lang="en-GB" sz="2400" u="sng" dirty="0"/>
          </a:p>
          <a:p>
            <a:r>
              <a:rPr lang="en-GB" sz="2400" u="sng" dirty="0">
                <a:hlinkClick r:id="rId3"/>
              </a:rPr>
              <a:t>www.shrewsfoe.yolasite.com</a:t>
            </a:r>
            <a:r>
              <a:rPr lang="en-GB" sz="2400" u="sng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81ADA0B-EF57-4C5A-A77E-7EBB7CCAB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671761"/>
            <a:ext cx="2714625" cy="35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Dave Green – Shrewsbury Friends of the Earth</a:t>
            </a:r>
          </a:p>
          <a:p>
            <a:r>
              <a:rPr lang="en-GB" dirty="0"/>
              <a:t>Lynn </a:t>
            </a:r>
            <a:r>
              <a:rPr lang="en-GB" dirty="0" err="1"/>
              <a:t>Sloman</a:t>
            </a:r>
            <a:r>
              <a:rPr lang="en-GB" dirty="0"/>
              <a:t> - Transport for Quality of life</a:t>
            </a:r>
          </a:p>
          <a:p>
            <a:r>
              <a:rPr lang="en-GB" dirty="0"/>
              <a:t>Robin </a:t>
            </a:r>
            <a:r>
              <a:rPr lang="en-GB" dirty="0" err="1"/>
              <a:t>Mager</a:t>
            </a:r>
            <a:r>
              <a:rPr lang="en-GB" dirty="0"/>
              <a:t> - Shropshire Wildlife Trust</a:t>
            </a:r>
          </a:p>
          <a:p>
            <a:r>
              <a:rPr lang="en-GB" dirty="0"/>
              <a:t>John </a:t>
            </a:r>
            <a:r>
              <a:rPr lang="en-GB" dirty="0" err="1"/>
              <a:t>Whitelegg</a:t>
            </a:r>
            <a:r>
              <a:rPr lang="en-GB" dirty="0"/>
              <a:t> - Associate, Centre for Mobility Studies, Kassel, Germany</a:t>
            </a:r>
          </a:p>
          <a:p>
            <a:r>
              <a:rPr lang="en-GB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632497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17" y="512279"/>
            <a:ext cx="4269922" cy="60781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19135" y="2910218"/>
            <a:ext cx="702687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Do new roads deliver the congestion relief promised?</a:t>
            </a:r>
          </a:p>
          <a:p>
            <a:pPr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Do new roads help boost local economies as hoped?</a:t>
            </a:r>
          </a:p>
          <a:p>
            <a:pPr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Is the impact on the environment as bad as feared?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2702" y="502507"/>
            <a:ext cx="7068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The Impact of Road Projects in England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0426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07" y="920420"/>
            <a:ext cx="9012196" cy="5879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975" y="1266877"/>
            <a:ext cx="445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NEWBURY N-S CORRIDOR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757" y="181232"/>
            <a:ext cx="11615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Newbury Bypass: Adding road capacity generates traffic</a:t>
            </a:r>
          </a:p>
        </p:txBody>
      </p:sp>
    </p:spTree>
    <p:extLst>
      <p:ext uri="{BB962C8B-B14F-4D97-AF65-F5344CB8AC3E}">
        <p14:creationId xmlns:p14="http://schemas.microsoft.com/office/powerpoint/2010/main" val="286312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66" y="963828"/>
            <a:ext cx="8748582" cy="57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2241" y="996985"/>
            <a:ext cx="464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A120 STANSTED - BRAINTREE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757" y="181232"/>
            <a:ext cx="1058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Essex A120: Adding road capacity generates traffic</a:t>
            </a:r>
          </a:p>
        </p:txBody>
      </p:sp>
    </p:spTree>
    <p:extLst>
      <p:ext uri="{BB962C8B-B14F-4D97-AF65-F5344CB8AC3E}">
        <p14:creationId xmlns:p14="http://schemas.microsoft.com/office/powerpoint/2010/main" val="4126074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2" y="1100632"/>
            <a:ext cx="4427098" cy="5678616"/>
          </a:xfrm>
          <a:prstGeom prst="rect">
            <a:avLst/>
          </a:prstGeom>
          <a:noFill/>
          <a:ln w="127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32" y="1094152"/>
            <a:ext cx="3862911" cy="4308427"/>
          </a:xfrm>
          <a:prstGeom prst="rect">
            <a:avLst/>
          </a:prstGeom>
          <a:noFill/>
          <a:ln w="127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1319" y="181233"/>
            <a:ext cx="962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Newbury: businesses move out of town centre</a:t>
            </a:r>
          </a:p>
        </p:txBody>
      </p:sp>
    </p:spTree>
    <p:extLst>
      <p:ext uri="{BB962C8B-B14F-4D97-AF65-F5344CB8AC3E}">
        <p14:creationId xmlns:p14="http://schemas.microsoft.com/office/powerpoint/2010/main" val="3685162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" y="356492"/>
            <a:ext cx="3034408" cy="2815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A120 Stansted–Braintree: car-dependent development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949172" y="313039"/>
            <a:ext cx="9242828" cy="6281350"/>
            <a:chOff x="3456762" y="1265794"/>
            <a:chExt cx="4837625" cy="3287610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762" y="1265794"/>
              <a:ext cx="4837625" cy="328761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3910907" y="4430294"/>
              <a:ext cx="2437200" cy="118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Image capture Aug 2010 ©2016 Google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030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0" y="971717"/>
            <a:ext cx="9144000" cy="5886283"/>
            <a:chOff x="5247186" y="1575574"/>
            <a:chExt cx="3594413" cy="26981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186" y="1575574"/>
              <a:ext cx="3594413" cy="2570005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247186" y="4027498"/>
              <a:ext cx="123634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©2017 Google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360642" y="281940"/>
            <a:ext cx="9903704" cy="856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A46 Newark – Lincoln: car dependent development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362" y="5050600"/>
            <a:ext cx="2669265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Witham St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Hughs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2500 house development in open countryside</a:t>
            </a:r>
          </a:p>
        </p:txBody>
      </p:sp>
    </p:spTree>
    <p:extLst>
      <p:ext uri="{BB962C8B-B14F-4D97-AF65-F5344CB8AC3E}">
        <p14:creationId xmlns:p14="http://schemas.microsoft.com/office/powerpoint/2010/main" val="3104990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4659" y="1280821"/>
            <a:ext cx="9786552" cy="550386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7212" y="185969"/>
            <a:ext cx="11688226" cy="856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Blackburn Southern Bypass</a:t>
            </a:r>
            <a:b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Business parks at M65 junctions undermine town centre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396335"/>
            <a:ext cx="27432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Office units at Junction 4</a:t>
            </a:r>
          </a:p>
        </p:txBody>
      </p:sp>
    </p:spTree>
    <p:extLst>
      <p:ext uri="{BB962C8B-B14F-4D97-AF65-F5344CB8AC3E}">
        <p14:creationId xmlns:p14="http://schemas.microsoft.com/office/powerpoint/2010/main" val="2069154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5131" y="181232"/>
            <a:ext cx="5697258" cy="856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Environmental and visual impact: A120</a:t>
            </a:r>
          </a:p>
        </p:txBody>
      </p:sp>
      <p:pic>
        <p:nvPicPr>
          <p:cNvPr id="3" name="Picture 2" descr="geograph-3633581-by-Roger-Jones River Chelmer nr Great Dunmo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0" y="1951169"/>
            <a:ext cx="2794028" cy="3817171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" name="Picture 3" descr="20161111_144117 sm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31" y="-7489"/>
            <a:ext cx="5980670" cy="686549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78844" y="6334780"/>
            <a:ext cx="436638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A120 crossing R Chelmer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803" y="1416562"/>
            <a:ext cx="2792629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River Chelmer</a:t>
            </a:r>
          </a:p>
        </p:txBody>
      </p:sp>
    </p:spTree>
    <p:extLst>
      <p:ext uri="{BB962C8B-B14F-4D97-AF65-F5344CB8AC3E}">
        <p14:creationId xmlns:p14="http://schemas.microsoft.com/office/powerpoint/2010/main" val="3594799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1232" y="205946"/>
            <a:ext cx="3146854" cy="856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Environmental impact: M65 Blackburn bypass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0347" y="-30126"/>
            <a:ext cx="11071654" cy="7137441"/>
            <a:chOff x="-1940865" y="24515"/>
            <a:chExt cx="10494739" cy="6584062"/>
          </a:xfrm>
        </p:grpSpPr>
        <p:sp>
          <p:nvSpPr>
            <p:cNvPr id="4" name="TextBox 3"/>
            <p:cNvSpPr txBox="1"/>
            <p:nvPr/>
          </p:nvSpPr>
          <p:spPr>
            <a:xfrm>
              <a:off x="-1940865" y="5080970"/>
              <a:ext cx="2036870" cy="152760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Ancient woodland</a:t>
              </a: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felled for M65 to cross the Stanworth Valley</a:t>
              </a:r>
            </a:p>
          </p:txBody>
        </p:sp>
        <p:pic>
          <p:nvPicPr>
            <p:cNvPr id="5" name="Picture 2" descr="C:\Users\toshiba\Documents\Work\CPRE Roads\Blackburn\Blackburn 2006_01_10\IMG_0466_adjusted (1280x960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67" y="24515"/>
              <a:ext cx="8464507" cy="634837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2303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6297" y="178644"/>
            <a:ext cx="8333778" cy="856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Amenity impact: M65 Blackburn Bypass</a:t>
            </a:r>
          </a:p>
        </p:txBody>
      </p:sp>
      <p:pic>
        <p:nvPicPr>
          <p:cNvPr id="3" name="Picture 2" descr="http://4.bp.blogspot.com/-G_HNsyRoQjo/UZem_aw_aBI/AAAAAAAAFlw/h4lTyHt_x1k/s320/DSCF1864.JPG"/>
          <p:cNvPicPr>
            <a:picLocks noChangeAspect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59" y="805881"/>
            <a:ext cx="7861782" cy="58953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093" y="2188323"/>
            <a:ext cx="3427200" cy="45243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Regional walk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Witton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Weavers Way on lengthy diversion along M65.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walkers’ guide notes litter strewn from vehicles as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‘plastic bags, fast food containers, a ring-binder file and a pair of trousers’</a:t>
            </a:r>
          </a:p>
        </p:txBody>
      </p:sp>
    </p:spTree>
    <p:extLst>
      <p:ext uri="{BB962C8B-B14F-4D97-AF65-F5344CB8AC3E}">
        <p14:creationId xmlns:p14="http://schemas.microsoft.com/office/powerpoint/2010/main" val="8489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3AA36E6-B82F-4FF2-A025-09ACB6126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91B1942-AB10-410B-9C76-53E4FB65C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grass, sitting, building, green&#10;&#10;Description automatically generated">
            <a:extLst>
              <a:ext uri="{FF2B5EF4-FFF2-40B4-BE49-F238E27FC236}">
                <a16:creationId xmlns:a16="http://schemas.microsoft.com/office/drawing/2014/main" xmlns="" id="{950064B7-1B75-47B3-B1DF-03B39FC8F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534572"/>
            <a:ext cx="9394698" cy="4943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6F3A17-3CEA-4BC8-B3DE-D0DA7828F844}"/>
              </a:ext>
            </a:extLst>
          </p:cNvPr>
          <p:cNvSpPr txBox="1"/>
          <p:nvPr/>
        </p:nvSpPr>
        <p:spPr>
          <a:xfrm>
            <a:off x="1306286" y="5735637"/>
            <a:ext cx="10406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Shrewsbury North West Road, a Critical Appraisal, </a:t>
            </a:r>
          </a:p>
          <a:p>
            <a:pPr algn="ctr"/>
            <a:r>
              <a:rPr lang="en-GB" sz="2800" dirty="0"/>
              <a:t>Dave Green, Shrewsbury Friends of the Earth,  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299CF56-B21F-407D-B6A2-B0E9A38D8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175269"/>
            <a:ext cx="11620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47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60509" y="815340"/>
            <a:ext cx="3830358" cy="856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A34 Newbury Bypass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503289" y="0"/>
            <a:ext cx="4976098" cy="6885778"/>
            <a:chOff x="4993584" y="1645200"/>
            <a:chExt cx="2930767" cy="4055509"/>
          </a:xfrm>
        </p:grpSpPr>
        <p:pic>
          <p:nvPicPr>
            <p:cNvPr id="4" name="Picture 3" descr="Historic_England_Newbury_Aerial_photo_3143_70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4" y="1645200"/>
              <a:ext cx="2760965" cy="40391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5" name="Text Box 126"/>
            <p:cNvSpPr txBox="1">
              <a:spLocks noChangeArrowheads="1"/>
            </p:cNvSpPr>
            <p:nvPr/>
          </p:nvSpPr>
          <p:spPr bwMode="auto">
            <a:xfrm flipH="1">
              <a:off x="6621211" y="5307826"/>
              <a:ext cx="1303140" cy="3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914400" algn="l">
                <a:lnSpc>
                  <a:spcPct val="107000"/>
                </a:lnSpc>
                <a:spcAft>
                  <a:spcPts val="600"/>
                </a:spcAft>
              </a:pPr>
              <a:r>
                <a:rPr lang="en-GB" sz="9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Image: Historic England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827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6322" y="137160"/>
            <a:ext cx="9126258" cy="856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New roads = more carbon emissions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6220" y="1423545"/>
            <a:ext cx="11955779" cy="3863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Cumulative emissions from 54 road schemes 2002-2010: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8 MtCO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(conservative estimate)</a:t>
            </a:r>
          </a:p>
          <a:p>
            <a:pPr>
              <a:spcBef>
                <a:spcPts val="8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Emissions added every single year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1.2 MtCO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(conservative estimate)...and rising</a:t>
            </a:r>
            <a:endParaRPr lang="en-GB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1800"/>
              </a:spcAft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= 3% of annual emissions of CO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from all motorway and trunk road traffic in England </a:t>
            </a:r>
          </a:p>
          <a:p>
            <a:pPr marL="457200" lvl="1" indent="0">
              <a:spcAft>
                <a:spcPts val="1800"/>
              </a:spcAft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= an extra 590,000 cars with average mileage and emissions</a:t>
            </a:r>
          </a:p>
        </p:txBody>
      </p:sp>
    </p:spTree>
    <p:extLst>
      <p:ext uri="{BB962C8B-B14F-4D97-AF65-F5344CB8AC3E}">
        <p14:creationId xmlns:p14="http://schemas.microsoft.com/office/powerpoint/2010/main" val="42553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00B26BC-1B3A-420D-9E1B-035A3D17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1BF91C-9929-4F69-97CC-523805670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Sun 3 Nov - Walk the route – meet 11:00 </a:t>
            </a:r>
            <a:r>
              <a:rPr lang="en-US" dirty="0"/>
              <a:t>Friends' Meeting House on Corporation Lane</a:t>
            </a:r>
            <a:r>
              <a:rPr lang="en-GB" dirty="0"/>
              <a:t>, </a:t>
            </a:r>
            <a:r>
              <a:rPr lang="en-GB" dirty="0" err="1"/>
              <a:t>Coton</a:t>
            </a:r>
            <a:r>
              <a:rPr lang="en-GB" dirty="0"/>
              <a:t> Hill</a:t>
            </a:r>
          </a:p>
          <a:p>
            <a:r>
              <a:rPr lang="en-GB" dirty="0"/>
              <a:t>Sat 30 Nov – Shrewsbury Civic Society Open Forum</a:t>
            </a:r>
          </a:p>
          <a:p>
            <a:r>
              <a:rPr lang="en-GB" dirty="0"/>
              <a:t>Shropshire Council consultation – coming soon!</a:t>
            </a:r>
          </a:p>
          <a:p>
            <a:r>
              <a:rPr lang="en-GB" dirty="0"/>
              <a:t>Planning application ‘January 2020’</a:t>
            </a:r>
          </a:p>
          <a:p>
            <a:r>
              <a:rPr lang="en-GB" dirty="0"/>
              <a:t>Planning decision ‘spring 2020’ or Public Inquiry 2021?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85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3A9C9436-B71E-4C2E-B5B4-F13F3FE3F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58" y="0"/>
            <a:ext cx="9699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9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81113F-C2AA-4876-BC29-70D56DD1AE7A}"/>
              </a:ext>
            </a:extLst>
          </p:cNvPr>
          <p:cNvSpPr txBox="1"/>
          <p:nvPr/>
        </p:nvSpPr>
        <p:spPr>
          <a:xfrm>
            <a:off x="653143" y="566057"/>
            <a:ext cx="111034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It is clear that </a:t>
            </a:r>
          </a:p>
          <a:p>
            <a:r>
              <a:rPr lang="en-GB" sz="2800" dirty="0"/>
              <a:t>“In almost any vision of a Zero Carbon Britain there must be a shift from the car to more efficient forms of transport”</a:t>
            </a:r>
          </a:p>
          <a:p>
            <a:r>
              <a:rPr lang="en-GB" sz="2800" dirty="0"/>
              <a:t> </a:t>
            </a:r>
            <a:r>
              <a:rPr lang="en-GB" sz="2000" i="1" dirty="0"/>
              <a:t>(Centre for Alternative Technology ZCB 2030 report </a:t>
            </a:r>
            <a:r>
              <a:rPr lang="en-GB" sz="2000" i="1" dirty="0" err="1"/>
              <a:t>pg</a:t>
            </a:r>
            <a:r>
              <a:rPr lang="en-GB" sz="2000" i="1" dirty="0"/>
              <a:t> 132). </a:t>
            </a:r>
          </a:p>
          <a:p>
            <a:endParaRPr lang="en-GB" sz="1200" dirty="0"/>
          </a:p>
          <a:p>
            <a:r>
              <a:rPr lang="en-GB" sz="2800" dirty="0"/>
              <a:t>CAT suggest a reduction in personal car miles of 40%,</a:t>
            </a:r>
          </a:p>
        </p:txBody>
      </p:sp>
    </p:spTree>
    <p:extLst>
      <p:ext uri="{BB962C8B-B14F-4D97-AF65-F5344CB8AC3E}">
        <p14:creationId xmlns:p14="http://schemas.microsoft.com/office/powerpoint/2010/main" val="100866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81113F-C2AA-4876-BC29-70D56DD1AE7A}"/>
              </a:ext>
            </a:extLst>
          </p:cNvPr>
          <p:cNvSpPr txBox="1"/>
          <p:nvPr/>
        </p:nvSpPr>
        <p:spPr>
          <a:xfrm>
            <a:off x="653143" y="566057"/>
            <a:ext cx="11103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It is clear that </a:t>
            </a:r>
          </a:p>
          <a:p>
            <a:r>
              <a:rPr lang="en-GB" sz="2800" dirty="0"/>
              <a:t>“In almost any vision of a Zero Carbon Britain there must be a shift from the car to more efficient forms of transport”</a:t>
            </a:r>
          </a:p>
          <a:p>
            <a:r>
              <a:rPr lang="en-GB" sz="2000" i="1" dirty="0"/>
              <a:t> (Centre for Alternative Technology ZCB 2030 report </a:t>
            </a:r>
            <a:r>
              <a:rPr lang="en-GB" sz="2000" i="1" dirty="0" err="1"/>
              <a:t>pg</a:t>
            </a:r>
            <a:r>
              <a:rPr lang="en-GB" sz="2000" i="1" dirty="0"/>
              <a:t> 132). </a:t>
            </a:r>
          </a:p>
          <a:p>
            <a:endParaRPr lang="en-GB" sz="1200" dirty="0"/>
          </a:p>
          <a:p>
            <a:r>
              <a:rPr lang="en-GB" sz="2800" dirty="0"/>
              <a:t>CAT suggest a reduction in personal car miles of 40%,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F664E6-73CE-4A68-B9BF-15A2CC1090B8}"/>
              </a:ext>
            </a:extLst>
          </p:cNvPr>
          <p:cNvSpPr txBox="1"/>
          <p:nvPr/>
        </p:nvSpPr>
        <p:spPr>
          <a:xfrm>
            <a:off x="653143" y="3156857"/>
            <a:ext cx="10668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House of Commons Select Committee on Transport concurs , stating</a:t>
            </a:r>
          </a:p>
          <a:p>
            <a:endParaRPr lang="en-GB" sz="1200" dirty="0"/>
          </a:p>
          <a:p>
            <a:r>
              <a:rPr lang="en-GB" sz="2800" dirty="0"/>
              <a:t>“technology alone cannot solve the problem of greenhouse emissions from transport” </a:t>
            </a:r>
          </a:p>
          <a:p>
            <a:r>
              <a:rPr lang="en-GB" sz="2800" dirty="0"/>
              <a:t> </a:t>
            </a:r>
            <a:r>
              <a:rPr lang="en-GB" sz="2000" i="1" dirty="0"/>
              <a:t>(BBC, ‘Ditch cars to meet climate targets say MPs’ 22/8/19), </a:t>
            </a:r>
          </a:p>
          <a:p>
            <a:endParaRPr lang="en-GB" sz="1200" dirty="0"/>
          </a:p>
          <a:p>
            <a:r>
              <a:rPr lang="en-GB" sz="2800" dirty="0"/>
              <a:t>adding “in the long term widespread personal transport vehicle ownership does not appear to be compatible with significant decarbonisation”.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72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1850A6-EACD-4BD5-B729-01880BE9F7CE}"/>
              </a:ext>
            </a:extLst>
          </p:cNvPr>
          <p:cNvSpPr txBox="1"/>
          <p:nvPr/>
        </p:nvSpPr>
        <p:spPr>
          <a:xfrm>
            <a:off x="1066800" y="4593771"/>
            <a:ext cx="1005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 Shropshire Council’s figures for traffic in 2037  if the NWR is built relate to a predicted Do Minimum figure for the same year, not back to current traffic levels.</a:t>
            </a:r>
          </a:p>
          <a:p>
            <a:endParaRPr lang="en-GB" sz="1200" dirty="0"/>
          </a:p>
          <a:p>
            <a:r>
              <a:rPr lang="en-GB" sz="2400" dirty="0"/>
              <a:t>The rise between the current levels and the Do Minimum figure vary from road to road but average around 24%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19516C3-4358-4BAF-A813-F38BCD0BCE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121927"/>
              </p:ext>
            </p:extLst>
          </p:nvPr>
        </p:nvGraphicFramePr>
        <p:xfrm>
          <a:off x="2179184" y="140571"/>
          <a:ext cx="7424058" cy="412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xmlns="" id="{357FF33D-4704-4BDD-ACFB-0C716675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21" y="1071736"/>
            <a:ext cx="471617" cy="2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5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1850A6-EACD-4BD5-B729-01880BE9F7CE}"/>
              </a:ext>
            </a:extLst>
          </p:cNvPr>
          <p:cNvSpPr txBox="1"/>
          <p:nvPr/>
        </p:nvSpPr>
        <p:spPr>
          <a:xfrm>
            <a:off x="1066800" y="4593771"/>
            <a:ext cx="1005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 Shropshire Council’s figures for traffic in 2037  if the NWR is built relate to a predicted Do Minimum figure for the same year, not back to current traffic levels.</a:t>
            </a:r>
          </a:p>
          <a:p>
            <a:endParaRPr lang="en-GB" sz="12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19516C3-4358-4BAF-A813-F38BCD0BCE29}"/>
              </a:ext>
            </a:extLst>
          </p:cNvPr>
          <p:cNvGraphicFramePr>
            <a:graphicFrameLocks/>
          </p:cNvGraphicFramePr>
          <p:nvPr/>
        </p:nvGraphicFramePr>
        <p:xfrm>
          <a:off x="2179184" y="140571"/>
          <a:ext cx="7424058" cy="412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xmlns="" id="{357FF33D-4704-4BDD-ACFB-0C716675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21" y="1071736"/>
            <a:ext cx="471617" cy="2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A4A66132-60F4-4D7A-9374-991DB08A58B1}"/>
              </a:ext>
            </a:extLst>
          </p:cNvPr>
          <p:cNvCxnSpPr/>
          <p:nvPr/>
        </p:nvCxnSpPr>
        <p:spPr>
          <a:xfrm>
            <a:off x="8143875" y="771525"/>
            <a:ext cx="728663" cy="536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0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1850A6-EACD-4BD5-B729-01880BE9F7CE}"/>
              </a:ext>
            </a:extLst>
          </p:cNvPr>
          <p:cNvSpPr txBox="1"/>
          <p:nvPr/>
        </p:nvSpPr>
        <p:spPr>
          <a:xfrm>
            <a:off x="1277815" y="4266257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compare the NWR figures to 2017 figures the drop is much less.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19516C3-4358-4BAF-A813-F38BCD0BCE29}"/>
              </a:ext>
            </a:extLst>
          </p:cNvPr>
          <p:cNvGraphicFramePr>
            <a:graphicFrameLocks/>
          </p:cNvGraphicFramePr>
          <p:nvPr/>
        </p:nvGraphicFramePr>
        <p:xfrm>
          <a:off x="2179184" y="140571"/>
          <a:ext cx="7424058" cy="412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xmlns="" id="{357FF33D-4704-4BDD-ACFB-0C716675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21" y="1071736"/>
            <a:ext cx="471617" cy="2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0CF9D84-3FAA-42E0-866B-0167588DCBE2}"/>
              </a:ext>
            </a:extLst>
          </p:cNvPr>
          <p:cNvCxnSpPr>
            <a:cxnSpLocks/>
          </p:cNvCxnSpPr>
          <p:nvPr/>
        </p:nvCxnSpPr>
        <p:spPr>
          <a:xfrm>
            <a:off x="3586163" y="1200150"/>
            <a:ext cx="5121701" cy="21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4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1333</Words>
  <Application>Microsoft Office PowerPoint</Application>
  <PresentationFormat>Custom</PresentationFormat>
  <Paragraphs>210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Oliver</dc:creator>
  <cp:lastModifiedBy>mike</cp:lastModifiedBy>
  <cp:revision>21</cp:revision>
  <dcterms:created xsi:type="dcterms:W3CDTF">2019-10-14T16:24:12Z</dcterms:created>
  <dcterms:modified xsi:type="dcterms:W3CDTF">2019-10-20T08:25:48Z</dcterms:modified>
</cp:coreProperties>
</file>