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329" r:id="rId3"/>
    <p:sldId id="358" r:id="rId4"/>
    <p:sldId id="331" r:id="rId5"/>
    <p:sldId id="332" r:id="rId6"/>
    <p:sldId id="342" r:id="rId7"/>
    <p:sldId id="353" r:id="rId8"/>
    <p:sldId id="334" r:id="rId9"/>
    <p:sldId id="351" r:id="rId10"/>
    <p:sldId id="336" r:id="rId11"/>
    <p:sldId id="337" r:id="rId12"/>
    <p:sldId id="347" r:id="rId13"/>
    <p:sldId id="335" r:id="rId14"/>
    <p:sldId id="348" r:id="rId15"/>
    <p:sldId id="349" r:id="rId16"/>
    <p:sldId id="360" r:id="rId17"/>
    <p:sldId id="361" r:id="rId18"/>
    <p:sldId id="366" r:id="rId19"/>
    <p:sldId id="367" r:id="rId2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3" d="100"/>
          <a:sy n="93" d="100"/>
        </p:scale>
        <p:origin x="-96" y="-360"/>
      </p:cViewPr>
      <p:guideLst>
        <p:guide orient="horz" pos="2160"/>
        <p:guide pos="2880"/>
      </p:guideLst>
    </p:cSldViewPr>
  </p:slideViewPr>
  <p:notesTextViewPr>
    <p:cViewPr>
      <p:scale>
        <a:sx n="1" d="1"/>
        <a:sy n="1" d="1"/>
      </p:scale>
      <p:origin x="0" y="0"/>
    </p:cViewPr>
  </p:notesTextViewPr>
  <p:notesViewPr>
    <p:cSldViewPr>
      <p:cViewPr varScale="1">
        <p:scale>
          <a:sx n="81" d="100"/>
          <a:sy n="81" d="100"/>
        </p:scale>
        <p:origin x="-3972"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BC8909D-5226-4CCB-BC5E-D3104E6CCD26}" type="datetimeFigureOut">
              <a:rPr lang="en-GB" smtClean="0"/>
              <a:t>29/10/2019</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ADEA358F-B2F5-4390-A26D-A8A891FEF26A}" type="slidenum">
              <a:rPr lang="en-GB" smtClean="0"/>
              <a:t>‹#›</a:t>
            </a:fld>
            <a:endParaRPr lang="en-GB"/>
          </a:p>
        </p:txBody>
      </p:sp>
    </p:spTree>
    <p:extLst>
      <p:ext uri="{BB962C8B-B14F-4D97-AF65-F5344CB8AC3E}">
        <p14:creationId xmlns:p14="http://schemas.microsoft.com/office/powerpoint/2010/main" val="978303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9C2FB7F-BC62-4C99-A5BB-E685C0C74D22}" type="datetimeFigureOut">
              <a:rPr lang="en-GB" smtClean="0"/>
              <a:t>29/10/2019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07C0C80-1F91-43BA-A617-19DF5C071AF2}" type="slidenum">
              <a:rPr lang="en-GB" smtClean="0"/>
              <a:t>‹#›</a:t>
            </a:fld>
            <a:endParaRPr lang="en-GB"/>
          </a:p>
        </p:txBody>
      </p:sp>
    </p:spTree>
    <p:extLst>
      <p:ext uri="{BB962C8B-B14F-4D97-AF65-F5344CB8AC3E}">
        <p14:creationId xmlns:p14="http://schemas.microsoft.com/office/powerpoint/2010/main" val="2600842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7C0C80-1F91-43BA-A617-19DF5C071AF2}" type="slidenum">
              <a:rPr lang="en-GB" smtClean="0"/>
              <a:t>1</a:t>
            </a:fld>
            <a:endParaRPr lang="en-GB"/>
          </a:p>
        </p:txBody>
      </p:sp>
    </p:spTree>
    <p:extLst>
      <p:ext uri="{BB962C8B-B14F-4D97-AF65-F5344CB8AC3E}">
        <p14:creationId xmlns:p14="http://schemas.microsoft.com/office/powerpoint/2010/main" val="3213247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7C0C80-1F91-43BA-A617-19DF5C071AF2}" type="slidenum">
              <a:rPr lang="en-GB" smtClean="0"/>
              <a:t>10</a:t>
            </a:fld>
            <a:endParaRPr lang="en-GB"/>
          </a:p>
        </p:txBody>
      </p:sp>
    </p:spTree>
    <p:extLst>
      <p:ext uri="{BB962C8B-B14F-4D97-AF65-F5344CB8AC3E}">
        <p14:creationId xmlns:p14="http://schemas.microsoft.com/office/powerpoint/2010/main" val="3213247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7C0C80-1F91-43BA-A617-19DF5C071AF2}" type="slidenum">
              <a:rPr lang="en-GB" smtClean="0"/>
              <a:t>11</a:t>
            </a:fld>
            <a:endParaRPr lang="en-GB"/>
          </a:p>
        </p:txBody>
      </p:sp>
    </p:spTree>
    <p:extLst>
      <p:ext uri="{BB962C8B-B14F-4D97-AF65-F5344CB8AC3E}">
        <p14:creationId xmlns:p14="http://schemas.microsoft.com/office/powerpoint/2010/main" val="3213247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smtClean="0">
                <a:latin typeface="Arial" panose="020B0604020202020204" pitchFamily="34" charset="0"/>
                <a:cs typeface="Arial" panose="020B0604020202020204" pitchFamily="34" charset="0"/>
              </a:rPr>
              <a:t>Protected and Priority species along </a:t>
            </a:r>
            <a:r>
              <a:rPr lang="en-GB" sz="1000" dirty="0">
                <a:latin typeface="Arial" panose="020B0604020202020204" pitchFamily="34" charset="0"/>
                <a:cs typeface="Arial" panose="020B0604020202020204" pitchFamily="34" charset="0"/>
              </a:rPr>
              <a:t>the route.</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Dotted line shows a 500m buffer.</a:t>
            </a: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07C0C80-1F91-43BA-A617-19DF5C071AF2}" type="slidenum">
              <a:rPr lang="en-GB" smtClean="0"/>
              <a:t>12</a:t>
            </a:fld>
            <a:endParaRPr lang="en-GB"/>
          </a:p>
        </p:txBody>
      </p:sp>
    </p:spTree>
    <p:extLst>
      <p:ext uri="{BB962C8B-B14F-4D97-AF65-F5344CB8AC3E}">
        <p14:creationId xmlns:p14="http://schemas.microsoft.com/office/powerpoint/2010/main" val="3213247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7C0C80-1F91-43BA-A617-19DF5C071AF2}" type="slidenum">
              <a:rPr lang="en-GB" smtClean="0"/>
              <a:t>13</a:t>
            </a:fld>
            <a:endParaRPr lang="en-GB"/>
          </a:p>
        </p:txBody>
      </p:sp>
    </p:spTree>
    <p:extLst>
      <p:ext uri="{BB962C8B-B14F-4D97-AF65-F5344CB8AC3E}">
        <p14:creationId xmlns:p14="http://schemas.microsoft.com/office/powerpoint/2010/main" val="3213247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smtClean="0">
                <a:latin typeface="Arial" panose="020B0604020202020204" pitchFamily="34" charset="0"/>
                <a:cs typeface="Arial" panose="020B0604020202020204" pitchFamily="34" charset="0"/>
              </a:rPr>
              <a:t>Designated ecological sites along </a:t>
            </a:r>
            <a:r>
              <a:rPr lang="en-GB" sz="1000" dirty="0">
                <a:latin typeface="Arial" panose="020B0604020202020204" pitchFamily="34" charset="0"/>
                <a:cs typeface="Arial" panose="020B0604020202020204" pitchFamily="34" charset="0"/>
              </a:rPr>
              <a:t>the route.</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Dotted line shows a 500m buffer.</a:t>
            </a: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07C0C80-1F91-43BA-A617-19DF5C071AF2}" type="slidenum">
              <a:rPr lang="en-GB" smtClean="0"/>
              <a:t>14</a:t>
            </a:fld>
            <a:endParaRPr lang="en-GB"/>
          </a:p>
        </p:txBody>
      </p:sp>
    </p:spTree>
    <p:extLst>
      <p:ext uri="{BB962C8B-B14F-4D97-AF65-F5344CB8AC3E}">
        <p14:creationId xmlns:p14="http://schemas.microsoft.com/office/powerpoint/2010/main" val="3213247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7C0C80-1F91-43BA-A617-19DF5C071AF2}" type="slidenum">
              <a:rPr lang="en-GB" smtClean="0"/>
              <a:t>15</a:t>
            </a:fld>
            <a:endParaRPr lang="en-GB"/>
          </a:p>
        </p:txBody>
      </p:sp>
    </p:spTree>
    <p:extLst>
      <p:ext uri="{BB962C8B-B14F-4D97-AF65-F5344CB8AC3E}">
        <p14:creationId xmlns:p14="http://schemas.microsoft.com/office/powerpoint/2010/main" val="3213247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smtClean="0">
                <a:latin typeface="Arial" panose="020B0604020202020204" pitchFamily="34" charset="0"/>
                <a:cs typeface="Arial" panose="020B0604020202020204" pitchFamily="34" charset="0"/>
              </a:rPr>
              <a:t>Threats to water supply.</a:t>
            </a:r>
          </a:p>
          <a:p>
            <a:endParaRPr lang="en-GB" sz="1000" dirty="0">
              <a:latin typeface="Arial" panose="020B0604020202020204" pitchFamily="34" charset="0"/>
              <a:cs typeface="Arial" panose="020B0604020202020204" pitchFamily="34" charset="0"/>
            </a:endParaRPr>
          </a:p>
          <a:p>
            <a:r>
              <a:rPr lang="en-GB" sz="1000" dirty="0" smtClean="0">
                <a:latin typeface="Arial" panose="020B0604020202020204" pitchFamily="34" charset="0"/>
                <a:cs typeface="Arial" panose="020B0604020202020204" pitchFamily="34" charset="0"/>
              </a:rPr>
              <a:t>Red = areas that require greatest protection</a:t>
            </a:r>
          </a:p>
          <a:p>
            <a:endParaRPr lang="en-GB" sz="1000" dirty="0">
              <a:latin typeface="Arial" panose="020B0604020202020204" pitchFamily="34" charset="0"/>
              <a:cs typeface="Arial" panose="020B0604020202020204" pitchFamily="34" charset="0"/>
            </a:endParaRPr>
          </a:p>
          <a:p>
            <a:r>
              <a:rPr lang="en-GB" sz="1000" dirty="0" smtClean="0">
                <a:latin typeface="Arial" panose="020B0604020202020204" pitchFamily="34" charset="0"/>
                <a:cs typeface="Arial" panose="020B0604020202020204" pitchFamily="34" charset="0"/>
              </a:rPr>
              <a:t>Contamination would threaten the water supply for Shrewsbury hence concerns/opposition from the Environment Agency and Severn Trent Water.</a:t>
            </a:r>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07C0C80-1F91-43BA-A617-19DF5C071AF2}" type="slidenum">
              <a:rPr lang="en-GB" smtClean="0"/>
              <a:t>16</a:t>
            </a:fld>
            <a:endParaRPr lang="en-GB"/>
          </a:p>
        </p:txBody>
      </p:sp>
    </p:spTree>
    <p:extLst>
      <p:ext uri="{BB962C8B-B14F-4D97-AF65-F5344CB8AC3E}">
        <p14:creationId xmlns:p14="http://schemas.microsoft.com/office/powerpoint/2010/main" val="3213247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smtClean="0">
                <a:latin typeface="Arial" panose="020B0604020202020204" pitchFamily="34" charset="0"/>
                <a:cs typeface="Arial" panose="020B0604020202020204" pitchFamily="34" charset="0"/>
              </a:rPr>
              <a:t>Housing allocations.</a:t>
            </a:r>
          </a:p>
          <a:p>
            <a:endParaRPr lang="en-GB" sz="1000" dirty="0">
              <a:latin typeface="Arial" panose="020B0604020202020204" pitchFamily="34" charset="0"/>
              <a:cs typeface="Arial" panose="020B0604020202020204" pitchFamily="34" charset="0"/>
            </a:endParaRPr>
          </a:p>
          <a:p>
            <a:r>
              <a:rPr lang="en-GB" sz="1000" dirty="0" smtClean="0">
                <a:latin typeface="Arial" panose="020B0604020202020204" pitchFamily="34" charset="0"/>
                <a:cs typeface="Arial" panose="020B0604020202020204" pitchFamily="34" charset="0"/>
              </a:rPr>
              <a:t>The road is opening up new areas for development and further areas are planned. These are not necessarily the most appropriate areas for new houses.</a:t>
            </a:r>
          </a:p>
          <a:p>
            <a:endParaRPr lang="en-GB" sz="1000" dirty="0">
              <a:latin typeface="Arial" panose="020B0604020202020204" pitchFamily="34" charset="0"/>
              <a:cs typeface="Arial" panose="020B0604020202020204" pitchFamily="34" charset="0"/>
            </a:endParaRPr>
          </a:p>
          <a:p>
            <a:r>
              <a:rPr lang="en-GB" sz="1000" dirty="0" smtClean="0">
                <a:latin typeface="Arial" panose="020B0604020202020204" pitchFamily="34" charset="0"/>
                <a:cs typeface="Arial" panose="020B0604020202020204" pitchFamily="34" charset="0"/>
              </a:rPr>
              <a:t>New developments are likely to be car dependant and so add to the traffic problems.</a:t>
            </a:r>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07C0C80-1F91-43BA-A617-19DF5C071AF2}" type="slidenum">
              <a:rPr lang="en-GB" smtClean="0"/>
              <a:t>17</a:t>
            </a:fld>
            <a:endParaRPr lang="en-GB"/>
          </a:p>
        </p:txBody>
      </p:sp>
    </p:spTree>
    <p:extLst>
      <p:ext uri="{BB962C8B-B14F-4D97-AF65-F5344CB8AC3E}">
        <p14:creationId xmlns:p14="http://schemas.microsoft.com/office/powerpoint/2010/main" val="3213247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latin typeface="Arial" panose="020B0604020202020204" pitchFamily="34" charset="0"/>
                <a:cs typeface="Arial" panose="020B0604020202020204" pitchFamily="34" charset="0"/>
              </a:rPr>
              <a:t>Areas impacted by the scheme:</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Red – the route itself.</a:t>
            </a:r>
          </a:p>
          <a:p>
            <a:r>
              <a:rPr lang="en-GB" sz="1000" dirty="0">
                <a:latin typeface="Arial" panose="020B0604020202020204" pitchFamily="34" charset="0"/>
                <a:cs typeface="Arial" panose="020B0604020202020204" pitchFamily="34" charset="0"/>
              </a:rPr>
              <a:t>Purple – land isolated from the sider environment.</a:t>
            </a:r>
          </a:p>
          <a:p>
            <a:r>
              <a:rPr lang="en-GB" sz="1000" dirty="0">
                <a:latin typeface="Arial" panose="020B0604020202020204" pitchFamily="34" charset="0"/>
                <a:cs typeface="Arial" panose="020B0604020202020204" pitchFamily="34" charset="0"/>
              </a:rPr>
              <a:t>Blue – land lost to associated development.</a:t>
            </a:r>
          </a:p>
          <a:p>
            <a:endParaRPr lang="en-GB" sz="1000" dirty="0" smtClean="0">
              <a:latin typeface="Arial" panose="020B0604020202020204" pitchFamily="34" charset="0"/>
              <a:cs typeface="Arial" panose="020B0604020202020204" pitchFamily="34" charset="0"/>
            </a:endParaRPr>
          </a:p>
          <a:p>
            <a:endParaRPr lang="en-GB" sz="1000" dirty="0" smtClean="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r>
              <a:rPr lang="en-GB" sz="1000" dirty="0" smtClean="0">
                <a:latin typeface="Arial" panose="020B0604020202020204" pitchFamily="34" charset="0"/>
                <a:cs typeface="Arial" panose="020B0604020202020204" pitchFamily="34" charset="0"/>
              </a:rPr>
              <a:t>Using Defra’s biodiversity offsetting metric it would need something approximately the size of the green area to provide adequate offsetting for the overall impacts – it’s ≈ 750 hectares.</a:t>
            </a:r>
          </a:p>
          <a:p>
            <a:endParaRPr lang="en-GB" sz="1000" dirty="0">
              <a:latin typeface="Arial" panose="020B0604020202020204" pitchFamily="34" charset="0"/>
              <a:cs typeface="Arial" panose="020B0604020202020204" pitchFamily="34" charset="0"/>
            </a:endParaRPr>
          </a:p>
          <a:p>
            <a:r>
              <a:rPr lang="en-GB" sz="1000" dirty="0" smtClean="0">
                <a:latin typeface="Arial" panose="020B0604020202020204" pitchFamily="34" charset="0"/>
                <a:cs typeface="Arial" panose="020B0604020202020204" pitchFamily="34" charset="0"/>
              </a:rPr>
              <a:t>It may not all fall within the programme for the road but it should be included and accommodated within the Local Plan, which is currently under review.</a:t>
            </a: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07C0C80-1F91-43BA-A617-19DF5C071AF2}" type="slidenum">
              <a:rPr lang="en-GB" smtClean="0"/>
              <a:t>18</a:t>
            </a:fld>
            <a:endParaRPr lang="en-GB"/>
          </a:p>
        </p:txBody>
      </p:sp>
    </p:spTree>
    <p:extLst>
      <p:ext uri="{BB962C8B-B14F-4D97-AF65-F5344CB8AC3E}">
        <p14:creationId xmlns:p14="http://schemas.microsoft.com/office/powerpoint/2010/main" val="3213247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smtClean="0">
                <a:latin typeface="Arial" panose="020B0604020202020204" pitchFamily="34" charset="0"/>
                <a:cs typeface="Arial" panose="020B0604020202020204" pitchFamily="34" charset="0"/>
              </a:rPr>
              <a:t>In addition to biodiversity offsetting which just looks at habitats there will be an impact from the additional traffic. When they talk about “relief” this is just specific roads within the town not overall number of vehicles which will increase considerably.</a:t>
            </a:r>
          </a:p>
          <a:p>
            <a:endParaRPr lang="en-GB" sz="1000" dirty="0" smtClean="0">
              <a:latin typeface="Arial" panose="020B0604020202020204" pitchFamily="34" charset="0"/>
              <a:cs typeface="Arial" panose="020B0604020202020204" pitchFamily="34" charset="0"/>
            </a:endParaRPr>
          </a:p>
          <a:p>
            <a:r>
              <a:rPr lang="en-GB" sz="1000" dirty="0" smtClean="0">
                <a:latin typeface="Arial" panose="020B0604020202020204" pitchFamily="34" charset="0"/>
                <a:cs typeface="Arial" panose="020B0604020202020204" pitchFamily="34" charset="0"/>
              </a:rPr>
              <a:t>I cannot find any figure in the business case so using standard figures for emissions per km, the length of the road, the predicted traffic volume figures and figures from the carbon offsetting industry it would appear that at least an area the size of </a:t>
            </a:r>
            <a:r>
              <a:rPr lang="en-GB" sz="1000" dirty="0" err="1" smtClean="0">
                <a:latin typeface="Arial" panose="020B0604020202020204" pitchFamily="34" charset="0"/>
                <a:cs typeface="Arial" panose="020B0604020202020204" pitchFamily="34" charset="0"/>
              </a:rPr>
              <a:t>Alkmund</a:t>
            </a:r>
            <a:r>
              <a:rPr lang="en-GB" sz="1000" dirty="0" smtClean="0">
                <a:latin typeface="Arial" panose="020B0604020202020204" pitchFamily="34" charset="0"/>
                <a:cs typeface="Arial" panose="020B0604020202020204" pitchFamily="34" charset="0"/>
              </a:rPr>
              <a:t> Park Wood would need to be planted every year to capture the carbon generated!</a:t>
            </a: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07C0C80-1F91-43BA-A617-19DF5C071AF2}" type="slidenum">
              <a:rPr lang="en-GB" smtClean="0"/>
              <a:t>19</a:t>
            </a:fld>
            <a:endParaRPr lang="en-GB"/>
          </a:p>
        </p:txBody>
      </p:sp>
    </p:spTree>
    <p:extLst>
      <p:ext uri="{BB962C8B-B14F-4D97-AF65-F5344CB8AC3E}">
        <p14:creationId xmlns:p14="http://schemas.microsoft.com/office/powerpoint/2010/main" val="3213247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7C0C80-1F91-43BA-A617-19DF5C071AF2}" type="slidenum">
              <a:rPr lang="en-GB" smtClean="0"/>
              <a:t>2</a:t>
            </a:fld>
            <a:endParaRPr lang="en-GB"/>
          </a:p>
        </p:txBody>
      </p:sp>
    </p:spTree>
    <p:extLst>
      <p:ext uri="{BB962C8B-B14F-4D97-AF65-F5344CB8AC3E}">
        <p14:creationId xmlns:p14="http://schemas.microsoft.com/office/powerpoint/2010/main" val="3213247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7C0C80-1F91-43BA-A617-19DF5C071AF2}" type="slidenum">
              <a:rPr lang="en-GB" smtClean="0"/>
              <a:t>3</a:t>
            </a:fld>
            <a:endParaRPr lang="en-GB"/>
          </a:p>
        </p:txBody>
      </p:sp>
    </p:spTree>
    <p:extLst>
      <p:ext uri="{BB962C8B-B14F-4D97-AF65-F5344CB8AC3E}">
        <p14:creationId xmlns:p14="http://schemas.microsoft.com/office/powerpoint/2010/main" val="3213247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7C0C80-1F91-43BA-A617-19DF5C071AF2}" type="slidenum">
              <a:rPr lang="en-GB" smtClean="0"/>
              <a:t>4</a:t>
            </a:fld>
            <a:endParaRPr lang="en-GB"/>
          </a:p>
        </p:txBody>
      </p:sp>
    </p:spTree>
    <p:extLst>
      <p:ext uri="{BB962C8B-B14F-4D97-AF65-F5344CB8AC3E}">
        <p14:creationId xmlns:p14="http://schemas.microsoft.com/office/powerpoint/2010/main" val="3213247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900" dirty="0" smtClean="0"/>
          </a:p>
        </p:txBody>
      </p:sp>
      <p:sp>
        <p:nvSpPr>
          <p:cNvPr id="4" name="Slide Number Placeholder 3"/>
          <p:cNvSpPr>
            <a:spLocks noGrp="1"/>
          </p:cNvSpPr>
          <p:nvPr>
            <p:ph type="sldNum" sz="quarter" idx="10"/>
          </p:nvPr>
        </p:nvSpPr>
        <p:spPr/>
        <p:txBody>
          <a:bodyPr/>
          <a:lstStyle/>
          <a:p>
            <a:fld id="{507C0C80-1F91-43BA-A617-19DF5C071AF2}" type="slidenum">
              <a:rPr lang="en-GB" smtClean="0"/>
              <a:t>5</a:t>
            </a:fld>
            <a:endParaRPr lang="en-GB"/>
          </a:p>
        </p:txBody>
      </p:sp>
    </p:spTree>
    <p:extLst>
      <p:ext uri="{BB962C8B-B14F-4D97-AF65-F5344CB8AC3E}">
        <p14:creationId xmlns:p14="http://schemas.microsoft.com/office/powerpoint/2010/main" val="3213247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cs typeface="Arial" panose="020B0604020202020204" pitchFamily="34" charset="0"/>
              </a:rPr>
              <a:t>In 2004, CPRE Shropshire, in conjunction with Shropshire Council, carried out an extensive Landscape Character Survey around the then perimeter of the town of Shrewsbury. </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This extensive exercise was carried out because, in 1999, the Inspector at the Local Plan Public Inquiry recommended that the policies relating to Areas of Special Landscape Character should be removed from the Local Council’s Proposals Map (the Local Council then was Shrewsbury.&amp; Atcham District Council). </a:t>
            </a:r>
          </a:p>
          <a:p>
            <a:endParaRPr lang="en-US" sz="1000" dirty="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rPr>
              <a:t>CPRE </a:t>
            </a:r>
            <a:r>
              <a:rPr lang="en-US" sz="1000" dirty="0">
                <a:latin typeface="Arial" panose="020B0604020202020204" pitchFamily="34" charset="0"/>
                <a:cs typeface="Arial" panose="020B0604020202020204" pitchFamily="34" charset="0"/>
              </a:rPr>
              <a:t>considered that this left important areas of landscape around the town unprotected, and exposed to development.  CPRE Shropshire therefore undertook its own Survey resulting in the map shown here (pdf file).</a:t>
            </a:r>
          </a:p>
          <a:p>
            <a:endParaRPr lang="en-US" sz="1000" dirty="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rPr>
              <a:t>The </a:t>
            </a:r>
            <a:r>
              <a:rPr lang="en-US" sz="1000" dirty="0">
                <a:latin typeface="Arial" panose="020B0604020202020204" pitchFamily="34" charset="0"/>
                <a:cs typeface="Arial" panose="020B0604020202020204" pitchFamily="34" charset="0"/>
              </a:rPr>
              <a:t>completed survey covered 66 separate parcels of land which were subdivided by the quality and character of their landscape. </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Only 14 of the 66 land parcels surveyed warranted a Category 1 classification.  This was defined as: “Landscape which is outstandingly rich in character. It is generally undeveloped and unaffected by any surrounding development, which, if present, is well screened. In many cases (but not all) these areas are associated with the Severn Valley. Most of these areas include rights of way which are widely used for leisure activities. Development within or adjacent to these areas would be extremely detrimental to the Shropshire landscape as a whole, and to the setting and character of Shrewsbury in particular.”</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No less than 8 of the 14 Category 1 areas lie in the northwest sector of the town, which is now under threat from the proposed Shrewsbury North West Relief Road.</a:t>
            </a:r>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07C0C80-1F91-43BA-A617-19DF5C071AF2}" type="slidenum">
              <a:rPr lang="en-GB" smtClean="0"/>
              <a:t>6</a:t>
            </a:fld>
            <a:endParaRPr lang="en-GB"/>
          </a:p>
        </p:txBody>
      </p:sp>
    </p:spTree>
    <p:extLst>
      <p:ext uri="{BB962C8B-B14F-4D97-AF65-F5344CB8AC3E}">
        <p14:creationId xmlns:p14="http://schemas.microsoft.com/office/powerpoint/2010/main" val="3213247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cs typeface="Arial" panose="020B0604020202020204" pitchFamily="34" charset="0"/>
              </a:rPr>
              <a:t>From the ‘Big Town Plan’ which seeks to “Protect the Green Wedge”.</a:t>
            </a:r>
          </a:p>
          <a:p>
            <a:endParaRPr lang="en-US" sz="1000" dirty="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rPr>
              <a:t>“The </a:t>
            </a:r>
            <a:r>
              <a:rPr lang="en-US" sz="1000" dirty="0">
                <a:latin typeface="Arial" panose="020B0604020202020204" pitchFamily="34" charset="0"/>
                <a:cs typeface="Arial" panose="020B0604020202020204" pitchFamily="34" charset="0"/>
              </a:rPr>
              <a:t>town is blessed with </a:t>
            </a:r>
            <a:r>
              <a:rPr lang="en-US" sz="1000" dirty="0" smtClean="0">
                <a:latin typeface="Arial" panose="020B0604020202020204" pitchFamily="34" charset="0"/>
                <a:cs typeface="Arial" panose="020B0604020202020204" pitchFamily="34" charset="0"/>
              </a:rPr>
              <a:t>extraordinary greenspaces</a:t>
            </a:r>
            <a:r>
              <a:rPr lang="en-US" sz="1000" dirty="0">
                <a:latin typeface="Arial" panose="020B0604020202020204" pitchFamily="34" charset="0"/>
                <a:cs typeface="Arial" panose="020B0604020202020204" pitchFamily="34" charset="0"/>
              </a:rPr>
              <a:t>, courtesy of the River Severn</a:t>
            </a:r>
          </a:p>
          <a:p>
            <a:r>
              <a:rPr lang="en-US" sz="1000" dirty="0">
                <a:latin typeface="Arial" panose="020B0604020202020204" pitchFamily="34" charset="0"/>
                <a:cs typeface="Arial" panose="020B0604020202020204" pitchFamily="34" charset="0"/>
              </a:rPr>
              <a:t>corridor and a superb landscape </a:t>
            </a:r>
            <a:r>
              <a:rPr lang="en-US" sz="1000" dirty="0" smtClean="0">
                <a:latin typeface="Arial" panose="020B0604020202020204" pitchFamily="34" charset="0"/>
                <a:cs typeface="Arial" panose="020B0604020202020204" pitchFamily="34" charset="0"/>
              </a:rPr>
              <a:t>setting. However</a:t>
            </a:r>
            <a:r>
              <a:rPr lang="en-US" sz="1000" dirty="0">
                <a:latin typeface="Arial" panose="020B0604020202020204" pitchFamily="34" charset="0"/>
                <a:cs typeface="Arial" panose="020B0604020202020204" pitchFamily="34" charset="0"/>
              </a:rPr>
              <a:t>, Shrewsbury does not make the most</a:t>
            </a:r>
          </a:p>
          <a:p>
            <a:r>
              <a:rPr lang="en-US" sz="1000" dirty="0">
                <a:latin typeface="Arial" panose="020B0604020202020204" pitchFamily="34" charset="0"/>
                <a:cs typeface="Arial" panose="020B0604020202020204" pitchFamily="34" charset="0"/>
              </a:rPr>
              <a:t>of what is has and we want to make </a:t>
            </a:r>
            <a:r>
              <a:rPr lang="en-US" sz="1000" dirty="0" smtClean="0">
                <a:latin typeface="Arial" panose="020B0604020202020204" pitchFamily="34" charset="0"/>
                <a:cs typeface="Arial" panose="020B0604020202020204" pitchFamily="34" charset="0"/>
              </a:rPr>
              <a:t>greenspace much </a:t>
            </a:r>
            <a:r>
              <a:rPr lang="en-US" sz="1000" dirty="0">
                <a:latin typeface="Arial" panose="020B0604020202020204" pitchFamily="34" charset="0"/>
                <a:cs typeface="Arial" panose="020B0604020202020204" pitchFamily="34" charset="0"/>
              </a:rPr>
              <a:t>more accessible for people and to </a:t>
            </a:r>
            <a:r>
              <a:rPr lang="en-US" sz="1000" dirty="0" smtClean="0">
                <a:latin typeface="Arial" panose="020B0604020202020204" pitchFamily="34" charset="0"/>
                <a:cs typeface="Arial" panose="020B0604020202020204" pitchFamily="34" charset="0"/>
              </a:rPr>
              <a:t>make it </a:t>
            </a:r>
            <a:r>
              <a:rPr lang="en-US" sz="1000" dirty="0">
                <a:latin typeface="Arial" panose="020B0604020202020204" pitchFamily="34" charset="0"/>
                <a:cs typeface="Arial" panose="020B0604020202020204" pitchFamily="34" charset="0"/>
              </a:rPr>
              <a:t>richer and more biodiverse. We want </a:t>
            </a:r>
            <a:r>
              <a:rPr lang="en-US" sz="1000" dirty="0" smtClean="0">
                <a:latin typeface="Arial" panose="020B0604020202020204" pitchFamily="34" charset="0"/>
                <a:cs typeface="Arial" panose="020B0604020202020204" pitchFamily="34" charset="0"/>
              </a:rPr>
              <a:t>people to </a:t>
            </a:r>
            <a:r>
              <a:rPr lang="en-US" sz="1000" dirty="0">
                <a:latin typeface="Arial" panose="020B0604020202020204" pitchFamily="34" charset="0"/>
                <a:cs typeface="Arial" panose="020B0604020202020204" pitchFamily="34" charset="0"/>
              </a:rPr>
              <a:t>enjoy better access to the river and </a:t>
            </a:r>
            <a:r>
              <a:rPr lang="en-US" sz="1000" dirty="0" smtClean="0">
                <a:latin typeface="Arial" panose="020B0604020202020204" pitchFamily="34" charset="0"/>
                <a:cs typeface="Arial" panose="020B0604020202020204" pitchFamily="34" charset="0"/>
              </a:rPr>
              <a:t>other waterside </a:t>
            </a:r>
            <a:r>
              <a:rPr lang="en-US" sz="1000" dirty="0">
                <a:latin typeface="Arial" panose="020B0604020202020204" pitchFamily="34" charset="0"/>
                <a:cs typeface="Arial" panose="020B0604020202020204" pitchFamily="34" charset="0"/>
              </a:rPr>
              <a:t>places. We want our Big Green Plan </a:t>
            </a:r>
            <a:r>
              <a:rPr lang="en-US" sz="1000" dirty="0" smtClean="0">
                <a:latin typeface="Arial" panose="020B0604020202020204" pitchFamily="34" charset="0"/>
                <a:cs typeface="Arial" panose="020B0604020202020204" pitchFamily="34" charset="0"/>
              </a:rPr>
              <a:t>to improve </a:t>
            </a:r>
            <a:r>
              <a:rPr lang="en-US" sz="1000" dirty="0">
                <a:latin typeface="Arial" panose="020B0604020202020204" pitchFamily="34" charset="0"/>
                <a:cs typeface="Arial" panose="020B0604020202020204" pitchFamily="34" charset="0"/>
              </a:rPr>
              <a:t>the health and well-being of people </a:t>
            </a:r>
            <a:r>
              <a:rPr lang="en-US" sz="1000" dirty="0" smtClean="0">
                <a:latin typeface="Arial" panose="020B0604020202020204" pitchFamily="34" charset="0"/>
                <a:cs typeface="Arial" panose="020B0604020202020204" pitchFamily="34" charset="0"/>
              </a:rPr>
              <a:t>in the </a:t>
            </a:r>
            <a:r>
              <a:rPr lang="en-US" sz="1000" dirty="0">
                <a:latin typeface="Arial" panose="020B0604020202020204" pitchFamily="34" charset="0"/>
                <a:cs typeface="Arial" panose="020B0604020202020204" pitchFamily="34" charset="0"/>
              </a:rPr>
              <a:t>town, by promoting walking, cycling, </a:t>
            </a:r>
            <a:r>
              <a:rPr lang="en-US" sz="1000" dirty="0" smtClean="0">
                <a:latin typeface="Arial" panose="020B0604020202020204" pitchFamily="34" charset="0"/>
                <a:cs typeface="Arial" panose="020B0604020202020204" pitchFamily="34" charset="0"/>
              </a:rPr>
              <a:t>greater enjoyment </a:t>
            </a:r>
            <a:r>
              <a:rPr lang="en-US" sz="1000" dirty="0">
                <a:latin typeface="Arial" panose="020B0604020202020204" pitchFamily="34" charset="0"/>
                <a:cs typeface="Arial" panose="020B0604020202020204" pitchFamily="34" charset="0"/>
              </a:rPr>
              <a:t>of outdoor space and greater </a:t>
            </a:r>
            <a:r>
              <a:rPr lang="en-US" sz="1000" dirty="0" smtClean="0">
                <a:latin typeface="Arial" panose="020B0604020202020204" pitchFamily="34" charset="0"/>
                <a:cs typeface="Arial" panose="020B0604020202020204" pitchFamily="34" charset="0"/>
              </a:rPr>
              <a:t>access to </a:t>
            </a:r>
            <a:r>
              <a:rPr lang="en-US" sz="1000" dirty="0">
                <a:latin typeface="Arial" panose="020B0604020202020204" pitchFamily="34" charset="0"/>
                <a:cs typeface="Arial" panose="020B0604020202020204" pitchFamily="34" charset="0"/>
              </a:rPr>
              <a:t>the </a:t>
            </a:r>
            <a:r>
              <a:rPr lang="en-US" sz="1000" dirty="0" smtClean="0">
                <a:latin typeface="Arial" panose="020B0604020202020204" pitchFamily="34" charset="0"/>
                <a:cs typeface="Arial" panose="020B0604020202020204" pitchFamily="34" charset="0"/>
              </a:rPr>
              <a:t>countryside.</a:t>
            </a:r>
          </a:p>
          <a:p>
            <a:r>
              <a:rPr lang="en-US" sz="1000" dirty="0" smtClean="0">
                <a:latin typeface="Arial" panose="020B0604020202020204" pitchFamily="34" charset="0"/>
                <a:cs typeface="Arial" panose="020B0604020202020204" pitchFamily="34" charset="0"/>
              </a:rPr>
              <a:t>Our </a:t>
            </a:r>
            <a:r>
              <a:rPr lang="en-US" sz="1000" dirty="0">
                <a:latin typeface="Arial" panose="020B0604020202020204" pitchFamily="34" charset="0"/>
                <a:cs typeface="Arial" panose="020B0604020202020204" pitchFamily="34" charset="0"/>
              </a:rPr>
              <a:t>aims are:</a:t>
            </a:r>
          </a:p>
          <a:p>
            <a:pPr marL="171450" indent="-171450">
              <a:buFont typeface="Arial" panose="020B0604020202020204" pitchFamily="34" charset="0"/>
              <a:buChar char="•"/>
            </a:pPr>
            <a:r>
              <a:rPr lang="en-US" sz="1000" dirty="0" smtClean="0">
                <a:latin typeface="Arial" panose="020B0604020202020204" pitchFamily="34" charset="0"/>
                <a:cs typeface="Arial" panose="020B0604020202020204" pitchFamily="34" charset="0"/>
              </a:rPr>
              <a:t>To </a:t>
            </a:r>
            <a:r>
              <a:rPr lang="en-US" sz="1000" dirty="0">
                <a:latin typeface="Arial" panose="020B0604020202020204" pitchFamily="34" charset="0"/>
                <a:cs typeface="Arial" panose="020B0604020202020204" pitchFamily="34" charset="0"/>
              </a:rPr>
              <a:t>connect up the wider </a:t>
            </a:r>
            <a:r>
              <a:rPr lang="en-US" sz="1000" dirty="0" smtClean="0">
                <a:latin typeface="Arial" panose="020B0604020202020204" pitchFamily="34" charset="0"/>
                <a:cs typeface="Arial" panose="020B0604020202020204" pitchFamily="34" charset="0"/>
              </a:rPr>
              <a:t>greenspace network </a:t>
            </a:r>
            <a:r>
              <a:rPr lang="en-US" sz="1000" dirty="0">
                <a:latin typeface="Arial" panose="020B0604020202020204" pitchFamily="34" charset="0"/>
                <a:cs typeface="Arial" panose="020B0604020202020204" pitchFamily="34" charset="0"/>
              </a:rPr>
              <a:t>across the town, making </a:t>
            </a:r>
            <a:r>
              <a:rPr lang="en-US" sz="1000" dirty="0" smtClean="0">
                <a:latin typeface="Arial" panose="020B0604020202020204" pitchFamily="34" charset="0"/>
                <a:cs typeface="Arial" panose="020B0604020202020204" pitchFamily="34" charset="0"/>
              </a:rPr>
              <a:t>new green </a:t>
            </a:r>
            <a:r>
              <a:rPr lang="en-US" sz="1000" dirty="0">
                <a:latin typeface="Arial" panose="020B0604020202020204" pitchFamily="34" charset="0"/>
                <a:cs typeface="Arial" panose="020B0604020202020204" pitchFamily="34" charset="0"/>
              </a:rPr>
              <a:t>links where possible and </a:t>
            </a:r>
            <a:r>
              <a:rPr lang="en-US" sz="1000" dirty="0" smtClean="0">
                <a:latin typeface="Arial" panose="020B0604020202020204" pitchFamily="34" charset="0"/>
                <a:cs typeface="Arial" panose="020B0604020202020204" pitchFamily="34" charset="0"/>
              </a:rPr>
              <a:t>improving existing </a:t>
            </a:r>
            <a:r>
              <a:rPr lang="en-US" sz="1000" dirty="0">
                <a:latin typeface="Arial" panose="020B0604020202020204" pitchFamily="34" charset="0"/>
                <a:cs typeface="Arial" panose="020B0604020202020204" pitchFamily="34" charset="0"/>
              </a:rPr>
              <a:t>links and green </a:t>
            </a:r>
            <a:r>
              <a:rPr lang="en-US" sz="1000" dirty="0" smtClean="0">
                <a:latin typeface="Arial" panose="020B0604020202020204" pitchFamily="34" charset="0"/>
                <a:cs typeface="Arial" panose="020B0604020202020204" pitchFamily="34" charset="0"/>
              </a:rPr>
              <a:t>corridors;</a:t>
            </a:r>
          </a:p>
          <a:p>
            <a:pPr marL="171450" indent="-171450">
              <a:buFont typeface="Arial" panose="020B0604020202020204" pitchFamily="34" charset="0"/>
              <a:buChar char="•"/>
            </a:pPr>
            <a:r>
              <a:rPr lang="en-US" sz="1000" dirty="0" smtClean="0">
                <a:latin typeface="Arial" panose="020B0604020202020204" pitchFamily="34" charset="0"/>
                <a:cs typeface="Arial" panose="020B0604020202020204" pitchFamily="34" charset="0"/>
              </a:rPr>
              <a:t>To </a:t>
            </a:r>
            <a:r>
              <a:rPr lang="en-US" sz="1000" dirty="0">
                <a:latin typeface="Arial" panose="020B0604020202020204" pitchFamily="34" charset="0"/>
                <a:cs typeface="Arial" panose="020B0604020202020204" pitchFamily="34" charset="0"/>
              </a:rPr>
              <a:t>make much more of the River </a:t>
            </a:r>
            <a:r>
              <a:rPr lang="en-US" sz="1000" dirty="0" smtClean="0">
                <a:latin typeface="Arial" panose="020B0604020202020204" pitchFamily="34" charset="0"/>
                <a:cs typeface="Arial" panose="020B0604020202020204" pitchFamily="34" charset="0"/>
              </a:rPr>
              <a:t>Severn corridor </a:t>
            </a:r>
            <a:r>
              <a:rPr lang="en-US" sz="1000" dirty="0">
                <a:latin typeface="Arial" panose="020B0604020202020204" pitchFamily="34" charset="0"/>
                <a:cs typeface="Arial" panose="020B0604020202020204" pitchFamily="34" charset="0"/>
              </a:rPr>
              <a:t>and its tributary valleys </a:t>
            </a:r>
            <a:r>
              <a:rPr lang="en-US" sz="1000" dirty="0" smtClean="0">
                <a:latin typeface="Arial" panose="020B0604020202020204" pitchFamily="34" charset="0"/>
                <a:cs typeface="Arial" panose="020B0604020202020204" pitchFamily="34" charset="0"/>
              </a:rPr>
              <a:t>and brooks </a:t>
            </a:r>
            <a:r>
              <a:rPr lang="en-US" sz="1000" dirty="0">
                <a:latin typeface="Arial" panose="020B0604020202020204" pitchFamily="34" charset="0"/>
                <a:cs typeface="Arial" panose="020B0604020202020204" pitchFamily="34" charset="0"/>
              </a:rPr>
              <a:t>that form key green </a:t>
            </a:r>
            <a:r>
              <a:rPr lang="en-US" sz="1000" dirty="0" smtClean="0">
                <a:latin typeface="Arial" panose="020B0604020202020204" pitchFamily="34" charset="0"/>
                <a:cs typeface="Arial" panose="020B0604020202020204" pitchFamily="34" charset="0"/>
              </a:rPr>
              <a:t>spaces within </a:t>
            </a:r>
            <a:r>
              <a:rPr lang="en-US" sz="1000" dirty="0">
                <a:latin typeface="Arial" panose="020B0604020202020204" pitchFamily="34" charset="0"/>
                <a:cs typeface="Arial" panose="020B0604020202020204" pitchFamily="34" charset="0"/>
              </a:rPr>
              <a:t>the heart of the urban area </a:t>
            </a:r>
            <a:r>
              <a:rPr lang="en-US" sz="1000" dirty="0" smtClean="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000" dirty="0" smtClean="0">
                <a:latin typeface="Arial" panose="020B0604020202020204" pitchFamily="34" charset="0"/>
                <a:cs typeface="Arial" panose="020B0604020202020204" pitchFamily="34" charset="0"/>
              </a:rPr>
              <a:t>To </a:t>
            </a:r>
            <a:r>
              <a:rPr lang="en-US" sz="1000" dirty="0">
                <a:latin typeface="Arial" panose="020B0604020202020204" pitchFamily="34" charset="0"/>
                <a:cs typeface="Arial" panose="020B0604020202020204" pitchFamily="34" charset="0"/>
              </a:rPr>
              <a:t>ensure that new </a:t>
            </a:r>
            <a:r>
              <a:rPr lang="en-US" sz="1000" dirty="0" smtClean="0">
                <a:latin typeface="Arial" panose="020B0604020202020204" pitchFamily="34" charset="0"/>
                <a:cs typeface="Arial" panose="020B0604020202020204" pitchFamily="34" charset="0"/>
              </a:rPr>
              <a:t>development, wherever </a:t>
            </a:r>
            <a:r>
              <a:rPr lang="en-US" sz="1000" dirty="0">
                <a:latin typeface="Arial" panose="020B0604020202020204" pitchFamily="34" charset="0"/>
                <a:cs typeface="Arial" panose="020B0604020202020204" pitchFamily="34" charset="0"/>
              </a:rPr>
              <a:t>it is planned, delivers </a:t>
            </a:r>
            <a:r>
              <a:rPr lang="en-US" sz="1000" dirty="0" smtClean="0">
                <a:latin typeface="Arial" panose="020B0604020202020204" pitchFamily="34" charset="0"/>
                <a:cs typeface="Arial" panose="020B0604020202020204" pitchFamily="34" charset="0"/>
              </a:rPr>
              <a:t>better quality </a:t>
            </a:r>
            <a:r>
              <a:rPr lang="en-US" sz="1000" dirty="0">
                <a:latin typeface="Arial" panose="020B0604020202020204" pitchFamily="34" charset="0"/>
                <a:cs typeface="Arial" panose="020B0604020202020204" pitchFamily="34" charset="0"/>
              </a:rPr>
              <a:t>and strategic greenspace </a:t>
            </a:r>
            <a:r>
              <a:rPr lang="en-US" sz="1000" dirty="0" smtClean="0">
                <a:latin typeface="Arial" panose="020B0604020202020204" pitchFamily="34" charset="0"/>
                <a:cs typeface="Arial" panose="020B0604020202020204" pitchFamily="34" charset="0"/>
              </a:rPr>
              <a:t>that connects </a:t>
            </a:r>
            <a:r>
              <a:rPr lang="en-US" sz="1000" dirty="0">
                <a:latin typeface="Arial" panose="020B0604020202020204" pitchFamily="34" charset="0"/>
                <a:cs typeface="Arial" panose="020B0604020202020204" pitchFamily="34" charset="0"/>
              </a:rPr>
              <a:t>to our existing green </a:t>
            </a:r>
            <a:r>
              <a:rPr lang="en-US" sz="1000" dirty="0" smtClean="0">
                <a:latin typeface="Arial" panose="020B0604020202020204" pitchFamily="34" charset="0"/>
                <a:cs typeface="Arial" panose="020B0604020202020204" pitchFamily="34" charset="0"/>
              </a:rPr>
              <a:t>spaces and </a:t>
            </a:r>
            <a:r>
              <a:rPr lang="en-US" sz="1000" dirty="0">
                <a:latin typeface="Arial" panose="020B0604020202020204" pitchFamily="34" charset="0"/>
                <a:cs typeface="Arial" panose="020B0604020202020204" pitchFamily="34" charset="0"/>
              </a:rPr>
              <a:t>proposed new corridors</a:t>
            </a:r>
            <a:r>
              <a:rPr lang="en-US" sz="1000" dirty="0" smtClean="0">
                <a:latin typeface="Arial" panose="020B0604020202020204" pitchFamily="34" charset="0"/>
                <a:cs typeface="Arial" panose="020B0604020202020204" pitchFamily="34" charset="0"/>
              </a:rPr>
              <a:t>.</a:t>
            </a: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07C0C80-1F91-43BA-A617-19DF5C071AF2}" type="slidenum">
              <a:rPr lang="en-GB" smtClean="0"/>
              <a:t>7</a:t>
            </a:fld>
            <a:endParaRPr lang="en-GB"/>
          </a:p>
        </p:txBody>
      </p:sp>
    </p:spTree>
    <p:extLst>
      <p:ext uri="{BB962C8B-B14F-4D97-AF65-F5344CB8AC3E}">
        <p14:creationId xmlns:p14="http://schemas.microsoft.com/office/powerpoint/2010/main" val="3213247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smtClean="0">
                <a:latin typeface="Arial" panose="020B0604020202020204" pitchFamily="34" charset="0"/>
                <a:cs typeface="Arial" panose="020B0604020202020204" pitchFamily="34" charset="0"/>
              </a:rPr>
              <a:t>Ancient, veteran and notable trees along the route.</a:t>
            </a:r>
          </a:p>
          <a:p>
            <a:endParaRPr lang="en-GB" sz="1000" dirty="0">
              <a:latin typeface="Arial" panose="020B0604020202020204" pitchFamily="34" charset="0"/>
              <a:cs typeface="Arial" panose="020B0604020202020204" pitchFamily="34" charset="0"/>
            </a:endParaRPr>
          </a:p>
          <a:p>
            <a:r>
              <a:rPr lang="en-GB" sz="1000" dirty="0" smtClean="0">
                <a:latin typeface="Arial" panose="020B0604020202020204" pitchFamily="34" charset="0"/>
                <a:cs typeface="Arial" panose="020B0604020202020204" pitchFamily="34" charset="0"/>
              </a:rPr>
              <a:t>Dotted line shows a 500m buffer.</a:t>
            </a:r>
          </a:p>
        </p:txBody>
      </p:sp>
      <p:sp>
        <p:nvSpPr>
          <p:cNvPr id="4" name="Slide Number Placeholder 3"/>
          <p:cNvSpPr>
            <a:spLocks noGrp="1"/>
          </p:cNvSpPr>
          <p:nvPr>
            <p:ph type="sldNum" sz="quarter" idx="10"/>
          </p:nvPr>
        </p:nvSpPr>
        <p:spPr/>
        <p:txBody>
          <a:bodyPr/>
          <a:lstStyle/>
          <a:p>
            <a:fld id="{507C0C80-1F91-43BA-A617-19DF5C071AF2}" type="slidenum">
              <a:rPr lang="en-GB" smtClean="0"/>
              <a:t>8</a:t>
            </a:fld>
            <a:endParaRPr lang="en-GB"/>
          </a:p>
        </p:txBody>
      </p:sp>
    </p:spTree>
    <p:extLst>
      <p:ext uri="{BB962C8B-B14F-4D97-AF65-F5344CB8AC3E}">
        <p14:creationId xmlns:p14="http://schemas.microsoft.com/office/powerpoint/2010/main" val="3213247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smtClean="0">
                <a:latin typeface="Arial" panose="020B0604020202020204" pitchFamily="34" charset="0"/>
                <a:cs typeface="Arial" panose="020B0604020202020204" pitchFamily="34" charset="0"/>
              </a:rPr>
              <a:t>Priority Habitat along </a:t>
            </a:r>
            <a:r>
              <a:rPr lang="en-GB" sz="1000" dirty="0">
                <a:latin typeface="Arial" panose="020B0604020202020204" pitchFamily="34" charset="0"/>
                <a:cs typeface="Arial" panose="020B0604020202020204" pitchFamily="34" charset="0"/>
              </a:rPr>
              <a:t>the route.</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Dotted line shows a 500m buffer.</a:t>
            </a: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07C0C80-1F91-43BA-A617-19DF5C071AF2}" type="slidenum">
              <a:rPr lang="en-GB" smtClean="0"/>
              <a:t>9</a:t>
            </a:fld>
            <a:endParaRPr lang="en-GB"/>
          </a:p>
        </p:txBody>
      </p:sp>
    </p:spTree>
    <p:extLst>
      <p:ext uri="{BB962C8B-B14F-4D97-AF65-F5344CB8AC3E}">
        <p14:creationId xmlns:p14="http://schemas.microsoft.com/office/powerpoint/2010/main" val="3213247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46FF63A-054C-4E28-8308-615CCB5DEBC5}" type="datetimeFigureOut">
              <a:rPr lang="en-GB" smtClean="0"/>
              <a:t>29/10/2019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72CE64-68C4-45BB-BF70-77349F43567D}" type="slidenum">
              <a:rPr lang="en-GB" smtClean="0"/>
              <a:t>‹#›</a:t>
            </a:fld>
            <a:endParaRPr lang="en-GB"/>
          </a:p>
        </p:txBody>
      </p:sp>
    </p:spTree>
    <p:extLst>
      <p:ext uri="{BB962C8B-B14F-4D97-AF65-F5344CB8AC3E}">
        <p14:creationId xmlns:p14="http://schemas.microsoft.com/office/powerpoint/2010/main" val="387883228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46FF63A-054C-4E28-8308-615CCB5DEBC5}" type="datetimeFigureOut">
              <a:rPr lang="en-GB" smtClean="0"/>
              <a:t>29/10/2019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72CE64-68C4-45BB-BF70-77349F43567D}" type="slidenum">
              <a:rPr lang="en-GB" smtClean="0"/>
              <a:t>‹#›</a:t>
            </a:fld>
            <a:endParaRPr lang="en-GB"/>
          </a:p>
        </p:txBody>
      </p:sp>
    </p:spTree>
    <p:extLst>
      <p:ext uri="{BB962C8B-B14F-4D97-AF65-F5344CB8AC3E}">
        <p14:creationId xmlns:p14="http://schemas.microsoft.com/office/powerpoint/2010/main" val="3630696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46FF63A-054C-4E28-8308-615CCB5DEBC5}" type="datetimeFigureOut">
              <a:rPr lang="en-GB" smtClean="0"/>
              <a:t>29/10/2019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72CE64-68C4-45BB-BF70-77349F43567D}" type="slidenum">
              <a:rPr lang="en-GB" smtClean="0"/>
              <a:t>‹#›</a:t>
            </a:fld>
            <a:endParaRPr lang="en-GB"/>
          </a:p>
        </p:txBody>
      </p:sp>
    </p:spTree>
    <p:extLst>
      <p:ext uri="{BB962C8B-B14F-4D97-AF65-F5344CB8AC3E}">
        <p14:creationId xmlns:p14="http://schemas.microsoft.com/office/powerpoint/2010/main" val="2426104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368158"/>
            <a:ext cx="8229600" cy="1143000"/>
          </a:xfrm>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146FF63A-054C-4E28-8308-615CCB5DEBC5}" type="datetimeFigureOut">
              <a:rPr lang="en-GB" smtClean="0"/>
              <a:t>29/10/2019</a:t>
            </a:fld>
            <a:endParaRPr lang="en-GB"/>
          </a:p>
        </p:txBody>
      </p:sp>
      <p:sp>
        <p:nvSpPr>
          <p:cNvPr id="5" name="Footer Placeholder 4"/>
          <p:cNvSpPr>
            <a:spLocks noGrp="1"/>
          </p:cNvSpPr>
          <p:nvPr>
            <p:ph type="ftr" sz="quarter" idx="11"/>
          </p:nvPr>
        </p:nvSpPr>
        <p:spPr/>
        <p:txBody>
          <a:bodyPr/>
          <a:lstStyle/>
          <a:p>
            <a:endParaRPr lang="en-GB"/>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9512" y="115628"/>
            <a:ext cx="1802146" cy="505060"/>
          </a:xfrm>
          <a:prstGeom prst="rect">
            <a:avLst/>
          </a:prstGeom>
        </p:spPr>
      </p:pic>
      <p:sp>
        <p:nvSpPr>
          <p:cNvPr id="6" name="Slide Number Placeholder 5"/>
          <p:cNvSpPr>
            <a:spLocks noGrp="1"/>
          </p:cNvSpPr>
          <p:nvPr>
            <p:ph type="sldNum" sz="quarter" idx="12"/>
          </p:nvPr>
        </p:nvSpPr>
        <p:spPr/>
        <p:txBody>
          <a:bodyPr/>
          <a:lstStyle/>
          <a:p>
            <a:fld id="{9872CE64-68C4-45BB-BF70-77349F43567D}" type="slidenum">
              <a:rPr lang="en-GB" smtClean="0"/>
              <a:t>‹#›</a:t>
            </a:fld>
            <a:endParaRPr lang="en-GB"/>
          </a:p>
        </p:txBody>
      </p:sp>
    </p:spTree>
    <p:extLst>
      <p:ext uri="{BB962C8B-B14F-4D97-AF65-F5344CB8AC3E}">
        <p14:creationId xmlns:p14="http://schemas.microsoft.com/office/powerpoint/2010/main" val="31017830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6FF63A-054C-4E28-8308-615CCB5DEBC5}" type="datetimeFigureOut">
              <a:rPr lang="en-GB" smtClean="0"/>
              <a:t>29/10/2019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72CE64-68C4-45BB-BF70-77349F43567D}" type="slidenum">
              <a:rPr lang="en-GB" smtClean="0"/>
              <a:t>‹#›</a:t>
            </a:fld>
            <a:endParaRPr lang="en-GB"/>
          </a:p>
        </p:txBody>
      </p:sp>
    </p:spTree>
    <p:extLst>
      <p:ext uri="{BB962C8B-B14F-4D97-AF65-F5344CB8AC3E}">
        <p14:creationId xmlns:p14="http://schemas.microsoft.com/office/powerpoint/2010/main" val="4097147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46FF63A-054C-4E28-8308-615CCB5DEBC5}" type="datetimeFigureOut">
              <a:rPr lang="en-GB" smtClean="0"/>
              <a:t>29/10/2019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72CE64-68C4-45BB-BF70-77349F43567D}" type="slidenum">
              <a:rPr lang="en-GB" smtClean="0"/>
              <a:t>‹#›</a:t>
            </a:fld>
            <a:endParaRPr lang="en-GB"/>
          </a:p>
        </p:txBody>
      </p:sp>
    </p:spTree>
    <p:extLst>
      <p:ext uri="{BB962C8B-B14F-4D97-AF65-F5344CB8AC3E}">
        <p14:creationId xmlns:p14="http://schemas.microsoft.com/office/powerpoint/2010/main" val="788841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46FF63A-054C-4E28-8308-615CCB5DEBC5}" type="datetimeFigureOut">
              <a:rPr lang="en-GB" smtClean="0"/>
              <a:t>29/10/2019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872CE64-68C4-45BB-BF70-77349F43567D}" type="slidenum">
              <a:rPr lang="en-GB" smtClean="0"/>
              <a:t>‹#›</a:t>
            </a:fld>
            <a:endParaRPr lang="en-GB"/>
          </a:p>
        </p:txBody>
      </p:sp>
    </p:spTree>
    <p:extLst>
      <p:ext uri="{BB962C8B-B14F-4D97-AF65-F5344CB8AC3E}">
        <p14:creationId xmlns:p14="http://schemas.microsoft.com/office/powerpoint/2010/main" val="2068830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46FF63A-054C-4E28-8308-615CCB5DEBC5}" type="datetimeFigureOut">
              <a:rPr lang="en-GB" smtClean="0"/>
              <a:t>29/10/2019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872CE64-68C4-45BB-BF70-77349F43567D}" type="slidenum">
              <a:rPr lang="en-GB" smtClean="0"/>
              <a:t>‹#›</a:t>
            </a:fld>
            <a:endParaRPr lang="en-GB"/>
          </a:p>
        </p:txBody>
      </p:sp>
    </p:spTree>
    <p:extLst>
      <p:ext uri="{BB962C8B-B14F-4D97-AF65-F5344CB8AC3E}">
        <p14:creationId xmlns:p14="http://schemas.microsoft.com/office/powerpoint/2010/main" val="2351453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6FF63A-054C-4E28-8308-615CCB5DEBC5}" type="datetimeFigureOut">
              <a:rPr lang="en-GB" smtClean="0"/>
              <a:t>29/10/2019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872CE64-68C4-45BB-BF70-77349F43567D}" type="slidenum">
              <a:rPr lang="en-GB" smtClean="0"/>
              <a:t>‹#›</a:t>
            </a:fld>
            <a:endParaRPr lang="en-GB"/>
          </a:p>
        </p:txBody>
      </p:sp>
    </p:spTree>
    <p:extLst>
      <p:ext uri="{BB962C8B-B14F-4D97-AF65-F5344CB8AC3E}">
        <p14:creationId xmlns:p14="http://schemas.microsoft.com/office/powerpoint/2010/main" val="2669520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6FF63A-054C-4E28-8308-615CCB5DEBC5}" type="datetimeFigureOut">
              <a:rPr lang="en-GB" smtClean="0"/>
              <a:t>29/10/2019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72CE64-68C4-45BB-BF70-77349F43567D}" type="slidenum">
              <a:rPr lang="en-GB" smtClean="0"/>
              <a:t>‹#›</a:t>
            </a:fld>
            <a:endParaRPr lang="en-GB"/>
          </a:p>
        </p:txBody>
      </p:sp>
    </p:spTree>
    <p:extLst>
      <p:ext uri="{BB962C8B-B14F-4D97-AF65-F5344CB8AC3E}">
        <p14:creationId xmlns:p14="http://schemas.microsoft.com/office/powerpoint/2010/main" val="455576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6FF63A-054C-4E28-8308-615CCB5DEBC5}" type="datetimeFigureOut">
              <a:rPr lang="en-GB" smtClean="0"/>
              <a:t>29/10/2019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72CE64-68C4-45BB-BF70-77349F43567D}" type="slidenum">
              <a:rPr lang="en-GB" smtClean="0"/>
              <a:t>‹#›</a:t>
            </a:fld>
            <a:endParaRPr lang="en-GB"/>
          </a:p>
        </p:txBody>
      </p:sp>
    </p:spTree>
    <p:extLst>
      <p:ext uri="{BB962C8B-B14F-4D97-AF65-F5344CB8AC3E}">
        <p14:creationId xmlns:p14="http://schemas.microsoft.com/office/powerpoint/2010/main" val="635996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6FF63A-054C-4E28-8308-615CCB5DEBC5}" type="datetimeFigureOut">
              <a:rPr lang="en-GB" smtClean="0"/>
              <a:t>29/10/2019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72CE64-68C4-45BB-BF70-77349F43567D}" type="slidenum">
              <a:rPr lang="en-GB" smtClean="0"/>
              <a:t>‹#›</a:t>
            </a:fld>
            <a:endParaRPr lang="en-GB"/>
          </a:p>
        </p:txBody>
      </p:sp>
    </p:spTree>
    <p:extLst>
      <p:ext uri="{BB962C8B-B14F-4D97-AF65-F5344CB8AC3E}">
        <p14:creationId xmlns:p14="http://schemas.microsoft.com/office/powerpoint/2010/main" val="4140699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GB" dirty="0" smtClean="0">
                <a:latin typeface="Arial" panose="020B0604020202020204" pitchFamily="34" charset="0"/>
                <a:cs typeface="Arial" panose="020B0604020202020204" pitchFamily="34" charset="0"/>
              </a:rPr>
              <a:t>North West Relief Road</a:t>
            </a:r>
            <a:endParaRPr lang="en-GB"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186726"/>
            <a:ext cx="2489447" cy="649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580112" y="5229200"/>
            <a:ext cx="2952328" cy="646331"/>
          </a:xfrm>
          <a:prstGeom prst="rect">
            <a:avLst/>
          </a:prstGeom>
          <a:noFill/>
        </p:spPr>
        <p:txBody>
          <a:bodyPr wrap="square" rtlCol="0">
            <a:spAutoFit/>
          </a:bodyPr>
          <a:lstStyle/>
          <a:p>
            <a:r>
              <a:rPr lang="en-GB" dirty="0" smtClean="0"/>
              <a:t>Robin Mager</a:t>
            </a:r>
          </a:p>
          <a:p>
            <a:r>
              <a:rPr lang="en-GB" dirty="0" smtClean="0"/>
              <a:t>Shropshire Wildlife Trust</a:t>
            </a:r>
            <a:endParaRPr lang="en-GB" dirty="0"/>
          </a:p>
        </p:txBody>
      </p:sp>
      <p:sp>
        <p:nvSpPr>
          <p:cNvPr id="9" name="Freeform 8"/>
          <p:cNvSpPr/>
          <p:nvPr/>
        </p:nvSpPr>
        <p:spPr>
          <a:xfrm>
            <a:off x="4528868" y="2622430"/>
            <a:ext cx="1457864" cy="629728"/>
          </a:xfrm>
          <a:custGeom>
            <a:avLst/>
            <a:gdLst>
              <a:gd name="connsiteX0" fmla="*/ 0 w 1457864"/>
              <a:gd name="connsiteY0" fmla="*/ 629728 h 629728"/>
              <a:gd name="connsiteX1" fmla="*/ 172528 w 1457864"/>
              <a:gd name="connsiteY1" fmla="*/ 569344 h 629728"/>
              <a:gd name="connsiteX2" fmla="*/ 250166 w 1457864"/>
              <a:gd name="connsiteY2" fmla="*/ 543464 h 629728"/>
              <a:gd name="connsiteX3" fmla="*/ 388189 w 1457864"/>
              <a:gd name="connsiteY3" fmla="*/ 483079 h 629728"/>
              <a:gd name="connsiteX4" fmla="*/ 465826 w 1457864"/>
              <a:gd name="connsiteY4" fmla="*/ 465827 h 629728"/>
              <a:gd name="connsiteX5" fmla="*/ 595223 w 1457864"/>
              <a:gd name="connsiteY5" fmla="*/ 422695 h 629728"/>
              <a:gd name="connsiteX6" fmla="*/ 741872 w 1457864"/>
              <a:gd name="connsiteY6" fmla="*/ 362310 h 629728"/>
              <a:gd name="connsiteX7" fmla="*/ 888521 w 1457864"/>
              <a:gd name="connsiteY7" fmla="*/ 301925 h 629728"/>
              <a:gd name="connsiteX8" fmla="*/ 974785 w 1457864"/>
              <a:gd name="connsiteY8" fmla="*/ 276045 h 629728"/>
              <a:gd name="connsiteX9" fmla="*/ 1121434 w 1457864"/>
              <a:gd name="connsiteY9" fmla="*/ 198408 h 629728"/>
              <a:gd name="connsiteX10" fmla="*/ 1190445 w 1457864"/>
              <a:gd name="connsiteY10" fmla="*/ 181155 h 629728"/>
              <a:gd name="connsiteX11" fmla="*/ 1302589 w 1457864"/>
              <a:gd name="connsiteY11" fmla="*/ 120770 h 629728"/>
              <a:gd name="connsiteX12" fmla="*/ 1328468 w 1457864"/>
              <a:gd name="connsiteY12" fmla="*/ 103517 h 629728"/>
              <a:gd name="connsiteX13" fmla="*/ 1388853 w 1457864"/>
              <a:gd name="connsiteY13" fmla="*/ 77638 h 629728"/>
              <a:gd name="connsiteX14" fmla="*/ 1440611 w 1457864"/>
              <a:gd name="connsiteY14" fmla="*/ 25879 h 629728"/>
              <a:gd name="connsiteX15" fmla="*/ 1457864 w 1457864"/>
              <a:gd name="connsiteY15" fmla="*/ 0 h 629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7864" h="629728">
                <a:moveTo>
                  <a:pt x="0" y="629728"/>
                </a:moveTo>
                <a:cubicBezTo>
                  <a:pt x="269974" y="546660"/>
                  <a:pt x="-459" y="634215"/>
                  <a:pt x="172528" y="569344"/>
                </a:cubicBezTo>
                <a:cubicBezTo>
                  <a:pt x="198070" y="559766"/>
                  <a:pt x="224838" y="553595"/>
                  <a:pt x="250166" y="543464"/>
                </a:cubicBezTo>
                <a:cubicBezTo>
                  <a:pt x="296792" y="524813"/>
                  <a:pt x="339167" y="493972"/>
                  <a:pt x="388189" y="483079"/>
                </a:cubicBezTo>
                <a:cubicBezTo>
                  <a:pt x="414068" y="477328"/>
                  <a:pt x="440523" y="473734"/>
                  <a:pt x="465826" y="465827"/>
                </a:cubicBezTo>
                <a:cubicBezTo>
                  <a:pt x="700602" y="392459"/>
                  <a:pt x="339738" y="486563"/>
                  <a:pt x="595223" y="422695"/>
                </a:cubicBezTo>
                <a:cubicBezTo>
                  <a:pt x="712097" y="339210"/>
                  <a:pt x="592670" y="412043"/>
                  <a:pt x="741872" y="362310"/>
                </a:cubicBezTo>
                <a:cubicBezTo>
                  <a:pt x="792024" y="345593"/>
                  <a:pt x="837886" y="317116"/>
                  <a:pt x="888521" y="301925"/>
                </a:cubicBezTo>
                <a:lnTo>
                  <a:pt x="974785" y="276045"/>
                </a:lnTo>
                <a:cubicBezTo>
                  <a:pt x="1034816" y="238526"/>
                  <a:pt x="1053454" y="222401"/>
                  <a:pt x="1121434" y="198408"/>
                </a:cubicBezTo>
                <a:cubicBezTo>
                  <a:pt x="1143794" y="190516"/>
                  <a:pt x="1167441" y="186906"/>
                  <a:pt x="1190445" y="181155"/>
                </a:cubicBezTo>
                <a:cubicBezTo>
                  <a:pt x="1292666" y="113008"/>
                  <a:pt x="1189095" y="177517"/>
                  <a:pt x="1302589" y="120770"/>
                </a:cubicBezTo>
                <a:cubicBezTo>
                  <a:pt x="1311862" y="116133"/>
                  <a:pt x="1319195" y="108154"/>
                  <a:pt x="1328468" y="103517"/>
                </a:cubicBezTo>
                <a:cubicBezTo>
                  <a:pt x="1348055" y="93723"/>
                  <a:pt x="1368725" y="86264"/>
                  <a:pt x="1388853" y="77638"/>
                </a:cubicBezTo>
                <a:cubicBezTo>
                  <a:pt x="1429513" y="16649"/>
                  <a:pt x="1376412" y="90079"/>
                  <a:pt x="1440611" y="25879"/>
                </a:cubicBezTo>
                <a:cubicBezTo>
                  <a:pt x="1447942" y="18548"/>
                  <a:pt x="1457864" y="0"/>
                  <a:pt x="1457864"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4589253" y="2510287"/>
            <a:ext cx="1500996" cy="672981"/>
          </a:xfrm>
          <a:custGeom>
            <a:avLst/>
            <a:gdLst>
              <a:gd name="connsiteX0" fmla="*/ 0 w 1500996"/>
              <a:gd name="connsiteY0" fmla="*/ 0 h 672981"/>
              <a:gd name="connsiteX1" fmla="*/ 60385 w 1500996"/>
              <a:gd name="connsiteY1" fmla="*/ 25879 h 672981"/>
              <a:gd name="connsiteX2" fmla="*/ 276045 w 1500996"/>
              <a:gd name="connsiteY2" fmla="*/ 181155 h 672981"/>
              <a:gd name="connsiteX3" fmla="*/ 923026 w 1500996"/>
              <a:gd name="connsiteY3" fmla="*/ 500332 h 672981"/>
              <a:gd name="connsiteX4" fmla="*/ 1078302 w 1500996"/>
              <a:gd name="connsiteY4" fmla="*/ 569343 h 672981"/>
              <a:gd name="connsiteX5" fmla="*/ 1216324 w 1500996"/>
              <a:gd name="connsiteY5" fmla="*/ 595222 h 672981"/>
              <a:gd name="connsiteX6" fmla="*/ 1319841 w 1500996"/>
              <a:gd name="connsiteY6" fmla="*/ 629728 h 672981"/>
              <a:gd name="connsiteX7" fmla="*/ 1457864 w 1500996"/>
              <a:gd name="connsiteY7" fmla="*/ 664234 h 672981"/>
              <a:gd name="connsiteX8" fmla="*/ 1500996 w 1500996"/>
              <a:gd name="connsiteY8" fmla="*/ 672860 h 672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0996" h="672981">
                <a:moveTo>
                  <a:pt x="0" y="0"/>
                </a:moveTo>
                <a:cubicBezTo>
                  <a:pt x="20128" y="8626"/>
                  <a:pt x="42076" y="13864"/>
                  <a:pt x="60385" y="25879"/>
                </a:cubicBezTo>
                <a:cubicBezTo>
                  <a:pt x="134443" y="74480"/>
                  <a:pt x="198718" y="137943"/>
                  <a:pt x="276045" y="181155"/>
                </a:cubicBezTo>
                <a:cubicBezTo>
                  <a:pt x="687289" y="410967"/>
                  <a:pt x="460415" y="296470"/>
                  <a:pt x="923026" y="500332"/>
                </a:cubicBezTo>
                <a:cubicBezTo>
                  <a:pt x="974857" y="523173"/>
                  <a:pt x="1022632" y="558905"/>
                  <a:pt x="1078302" y="569343"/>
                </a:cubicBezTo>
                <a:cubicBezTo>
                  <a:pt x="1124309" y="577969"/>
                  <a:pt x="1170913" y="583869"/>
                  <a:pt x="1216324" y="595222"/>
                </a:cubicBezTo>
                <a:cubicBezTo>
                  <a:pt x="1251610" y="604044"/>
                  <a:pt x="1284868" y="619736"/>
                  <a:pt x="1319841" y="629728"/>
                </a:cubicBezTo>
                <a:cubicBezTo>
                  <a:pt x="1365440" y="642756"/>
                  <a:pt x="1412874" y="649238"/>
                  <a:pt x="1457864" y="664234"/>
                </a:cubicBezTo>
                <a:cubicBezTo>
                  <a:pt x="1489199" y="674679"/>
                  <a:pt x="1474650" y="672860"/>
                  <a:pt x="1500996" y="67286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718437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186726"/>
            <a:ext cx="2489447" cy="649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43608" y="1421482"/>
            <a:ext cx="7128792" cy="4462760"/>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Within 500m of the proposed </a:t>
            </a:r>
            <a:r>
              <a:rPr lang="en-GB" sz="2400" b="1" dirty="0" smtClean="0">
                <a:latin typeface="Arial" panose="020B0604020202020204" pitchFamily="34" charset="0"/>
                <a:cs typeface="Arial" panose="020B0604020202020204" pitchFamily="34" charset="0"/>
              </a:rPr>
              <a:t>route:</a:t>
            </a:r>
          </a:p>
          <a:p>
            <a:r>
              <a:rPr lang="en-GB" sz="2000" dirty="0" smtClean="0">
                <a:latin typeface="Arial" panose="020B0604020202020204" pitchFamily="34" charset="0"/>
                <a:cs typeface="Arial" panose="020B0604020202020204" pitchFamily="34" charset="0"/>
              </a:rPr>
              <a:t>over </a:t>
            </a:r>
            <a:r>
              <a:rPr lang="en-GB" sz="2000" dirty="0">
                <a:latin typeface="Arial" panose="020B0604020202020204" pitchFamily="34" charset="0"/>
                <a:cs typeface="Arial" panose="020B0604020202020204" pitchFamily="34" charset="0"/>
              </a:rPr>
              <a:t>860 animal species have been recorded including:</a:t>
            </a:r>
          </a:p>
          <a:p>
            <a:pPr marL="342900"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12 nationally scarce species of </a:t>
            </a:r>
            <a:r>
              <a:rPr lang="en-GB" sz="2000" dirty="0" smtClean="0">
                <a:latin typeface="Arial" panose="020B0604020202020204" pitchFamily="34" charset="0"/>
                <a:cs typeface="Arial" panose="020B0604020202020204" pitchFamily="34" charset="0"/>
              </a:rPr>
              <a:t>invertebrates</a:t>
            </a:r>
            <a:endParaRPr lang="en-GB" sz="20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3 species of bat</a:t>
            </a:r>
          </a:p>
          <a:p>
            <a:pPr marL="342900"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7 species of national importance including:</a:t>
            </a:r>
          </a:p>
          <a:p>
            <a:pPr marL="800100" lvl="1"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Toad</a:t>
            </a:r>
          </a:p>
          <a:p>
            <a:pPr marL="800100" lvl="1"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Great Crested Newt</a:t>
            </a:r>
          </a:p>
          <a:p>
            <a:pPr marL="800100" lvl="1"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Water Vole</a:t>
            </a:r>
          </a:p>
          <a:p>
            <a:pPr marL="800100" lvl="1"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Hedgehog</a:t>
            </a:r>
          </a:p>
          <a:p>
            <a:pPr marL="800100" lvl="1"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Brown Hare</a:t>
            </a:r>
          </a:p>
          <a:p>
            <a:pPr marL="800100" lvl="1"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Otter</a:t>
            </a:r>
          </a:p>
          <a:p>
            <a:pPr marL="800100" lvl="1"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Badger</a:t>
            </a:r>
          </a:p>
          <a:p>
            <a:pPr marL="800100" lvl="1"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Polecat</a:t>
            </a:r>
          </a:p>
          <a:p>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33390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186726"/>
            <a:ext cx="2489447" cy="649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43608" y="1421482"/>
            <a:ext cx="7128792" cy="4462760"/>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Within 500m of the proposed </a:t>
            </a:r>
            <a:r>
              <a:rPr lang="en-GB" sz="2400" b="1" dirty="0" smtClean="0">
                <a:latin typeface="Arial" panose="020B0604020202020204" pitchFamily="34" charset="0"/>
                <a:cs typeface="Arial" panose="020B0604020202020204" pitchFamily="34" charset="0"/>
              </a:rPr>
              <a:t>route:</a:t>
            </a:r>
          </a:p>
          <a:p>
            <a:r>
              <a:rPr lang="en-GB" sz="2000" dirty="0" smtClean="0">
                <a:latin typeface="Arial" panose="020B0604020202020204" pitchFamily="34" charset="0"/>
                <a:cs typeface="Arial" panose="020B0604020202020204" pitchFamily="34" charset="0"/>
              </a:rPr>
              <a:t>over </a:t>
            </a:r>
            <a:r>
              <a:rPr lang="en-GB" sz="2000" dirty="0">
                <a:latin typeface="Arial" panose="020B0604020202020204" pitchFamily="34" charset="0"/>
                <a:cs typeface="Arial" panose="020B0604020202020204" pitchFamily="34" charset="0"/>
              </a:rPr>
              <a:t>100 bird species have been recorded including:</a:t>
            </a:r>
          </a:p>
          <a:p>
            <a:r>
              <a:rPr lang="en-GB" sz="2000"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19 on the red </a:t>
            </a:r>
            <a:r>
              <a:rPr lang="en-GB" sz="2000" dirty="0" smtClean="0">
                <a:latin typeface="Arial" panose="020B0604020202020204" pitchFamily="34" charset="0"/>
                <a:cs typeface="Arial" panose="020B0604020202020204" pitchFamily="34" charset="0"/>
              </a:rPr>
              <a:t>list</a:t>
            </a:r>
          </a:p>
          <a:p>
            <a:pPr marL="342900" indent="-3429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34 </a:t>
            </a:r>
            <a:r>
              <a:rPr lang="en-GB" sz="2000" dirty="0">
                <a:latin typeface="Arial" panose="020B0604020202020204" pitchFamily="34" charset="0"/>
                <a:cs typeface="Arial" panose="020B0604020202020204" pitchFamily="34" charset="0"/>
              </a:rPr>
              <a:t>on the amber </a:t>
            </a:r>
            <a:r>
              <a:rPr lang="en-GB" sz="2000" dirty="0" smtClean="0">
                <a:latin typeface="Arial" panose="020B0604020202020204" pitchFamily="34" charset="0"/>
                <a:cs typeface="Arial" panose="020B0604020202020204" pitchFamily="34" charset="0"/>
              </a:rPr>
              <a:t>list</a:t>
            </a: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Barn Owl</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Cuckoo</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Curlew</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Hen Harrier</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Kingfisher</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Lapwing</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Lesser Spotted Woodpecker</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Skylark</a:t>
            </a:r>
          </a:p>
          <a:p>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3529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186726"/>
            <a:ext cx="2489447" cy="649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8443" y="981328"/>
            <a:ext cx="7629981" cy="5400000"/>
          </a:xfrm>
          <a:prstGeom prst="rect">
            <a:avLst/>
          </a:prstGeom>
        </p:spPr>
      </p:pic>
    </p:spTree>
    <p:extLst>
      <p:ext uri="{BB962C8B-B14F-4D97-AF65-F5344CB8AC3E}">
        <p14:creationId xmlns:p14="http://schemas.microsoft.com/office/powerpoint/2010/main" val="37745690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186726"/>
            <a:ext cx="2489447" cy="649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43608" y="1421482"/>
            <a:ext cx="7128792" cy="3231654"/>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Within 500m of the proposed route are</a:t>
            </a:r>
            <a:r>
              <a:rPr lang="en-GB" sz="2400" b="1" dirty="0" smtClean="0">
                <a:latin typeface="Arial" panose="020B0604020202020204" pitchFamily="34" charset="0"/>
                <a:cs typeface="Arial" panose="020B0604020202020204" pitchFamily="34" charset="0"/>
              </a:rPr>
              <a:t>:</a:t>
            </a:r>
          </a:p>
          <a:p>
            <a:endParaRPr lang="en-GB" sz="20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4 Local Wildlife Sites</a:t>
            </a:r>
          </a:p>
          <a:p>
            <a:pPr marL="742950" lvl="1"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Oxon Pool</a:t>
            </a:r>
          </a:p>
          <a:p>
            <a:pPr marL="742950" lvl="1"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Shelton Rough</a:t>
            </a:r>
          </a:p>
          <a:p>
            <a:pPr marL="742950" lvl="1"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River Severn (</a:t>
            </a:r>
            <a:r>
              <a:rPr lang="en-GB" sz="2000" dirty="0" err="1">
                <a:latin typeface="Arial" panose="020B0604020202020204" pitchFamily="34" charset="0"/>
                <a:cs typeface="Arial" panose="020B0604020202020204" pitchFamily="34" charset="0"/>
              </a:rPr>
              <a:t>Montford</a:t>
            </a:r>
            <a:r>
              <a:rPr lang="en-GB" sz="2000" dirty="0">
                <a:latin typeface="Arial" panose="020B0604020202020204" pitchFamily="34" charset="0"/>
                <a:cs typeface="Arial" panose="020B0604020202020204" pitchFamily="34" charset="0"/>
              </a:rPr>
              <a:t> - Shrewsbury)</a:t>
            </a:r>
          </a:p>
          <a:p>
            <a:pPr marL="742950" lvl="1"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Old River Bed </a:t>
            </a:r>
            <a:r>
              <a:rPr lang="en-GB" sz="2000" dirty="0" err="1">
                <a:latin typeface="Arial" panose="020B0604020202020204" pitchFamily="34" charset="0"/>
                <a:cs typeface="Arial" panose="020B0604020202020204" pitchFamily="34" charset="0"/>
              </a:rPr>
              <a:t>S'bury</a:t>
            </a:r>
            <a:r>
              <a:rPr lang="en-GB" sz="2000" dirty="0">
                <a:latin typeface="Arial" panose="020B0604020202020204" pitchFamily="34" charset="0"/>
                <a:cs typeface="Arial" panose="020B0604020202020204" pitchFamily="34" charset="0"/>
              </a:rPr>
              <a:t> (Non SSSI - </a:t>
            </a:r>
            <a:r>
              <a:rPr lang="en-GB" sz="2000" dirty="0" err="1">
                <a:latin typeface="Arial" panose="020B0604020202020204" pitchFamily="34" charset="0"/>
                <a:cs typeface="Arial" panose="020B0604020202020204" pitchFamily="34" charset="0"/>
              </a:rPr>
              <a:t>Hencott</a:t>
            </a:r>
            <a:r>
              <a:rPr lang="en-GB" sz="2000" dirty="0">
                <a:latin typeface="Arial" panose="020B0604020202020204" pitchFamily="34" charset="0"/>
                <a:cs typeface="Arial" panose="020B0604020202020204" pitchFamily="34" charset="0"/>
              </a:rPr>
              <a:t> Section)</a:t>
            </a:r>
          </a:p>
          <a:p>
            <a:pPr marL="285750" lvl="0" indent="-285750">
              <a:buFont typeface="Arial" panose="020B0604020202020204" pitchFamily="34" charset="0"/>
              <a:buChar char="•"/>
            </a:pPr>
            <a:r>
              <a:rPr lang="en-GB" sz="2000" dirty="0" err="1">
                <a:latin typeface="Arial" panose="020B0604020202020204" pitchFamily="34" charset="0"/>
                <a:cs typeface="Arial" panose="020B0604020202020204" pitchFamily="34" charset="0"/>
              </a:rPr>
              <a:t>Alkmond</a:t>
            </a:r>
            <a:r>
              <a:rPr lang="en-GB" sz="2000" dirty="0">
                <a:latin typeface="Arial" panose="020B0604020202020204" pitchFamily="34" charset="0"/>
                <a:cs typeface="Arial" panose="020B0604020202020204" pitchFamily="34" charset="0"/>
              </a:rPr>
              <a:t> Park Coppice (Ancient Woodland)</a:t>
            </a:r>
          </a:p>
          <a:p>
            <a:pPr marL="285750" lvl="0" indent="-285750">
              <a:buFont typeface="Arial" panose="020B0604020202020204" pitchFamily="34" charset="0"/>
              <a:buChar char="•"/>
            </a:pPr>
            <a:r>
              <a:rPr lang="en-GB" sz="2000" dirty="0" err="1">
                <a:latin typeface="Arial" panose="020B0604020202020204" pitchFamily="34" charset="0"/>
                <a:cs typeface="Arial" panose="020B0604020202020204" pitchFamily="34" charset="0"/>
              </a:rPr>
              <a:t>Hencott</a:t>
            </a:r>
            <a:r>
              <a:rPr lang="en-GB" sz="2000" dirty="0">
                <a:latin typeface="Arial" panose="020B0604020202020204" pitchFamily="34" charset="0"/>
                <a:cs typeface="Arial" panose="020B0604020202020204" pitchFamily="34" charset="0"/>
              </a:rPr>
              <a:t> Pool (SSSI and RAMSAR)</a:t>
            </a:r>
          </a:p>
          <a:p>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71754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186726"/>
            <a:ext cx="2489447" cy="649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8443" y="981328"/>
            <a:ext cx="7629981" cy="5400000"/>
          </a:xfrm>
          <a:prstGeom prst="rect">
            <a:avLst/>
          </a:prstGeom>
        </p:spPr>
      </p:pic>
    </p:spTree>
    <p:extLst>
      <p:ext uri="{BB962C8B-B14F-4D97-AF65-F5344CB8AC3E}">
        <p14:creationId xmlns:p14="http://schemas.microsoft.com/office/powerpoint/2010/main" val="37745690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186726"/>
            <a:ext cx="2489447" cy="649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8443" y="981328"/>
            <a:ext cx="7629981" cy="5400000"/>
          </a:xfrm>
          <a:prstGeom prst="rect">
            <a:avLst/>
          </a:prstGeom>
        </p:spPr>
      </p:pic>
    </p:spTree>
    <p:extLst>
      <p:ext uri="{BB962C8B-B14F-4D97-AF65-F5344CB8AC3E}">
        <p14:creationId xmlns:p14="http://schemas.microsoft.com/office/powerpoint/2010/main" val="37745690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186726"/>
            <a:ext cx="2489447" cy="649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4240" y="926612"/>
            <a:ext cx="8107712" cy="5760000"/>
          </a:xfrm>
          <a:prstGeom prst="rect">
            <a:avLst/>
          </a:prstGeom>
        </p:spPr>
      </p:pic>
      <p:sp>
        <p:nvSpPr>
          <p:cNvPr id="5" name="TextBox 4"/>
          <p:cNvSpPr txBox="1"/>
          <p:nvPr/>
        </p:nvSpPr>
        <p:spPr>
          <a:xfrm>
            <a:off x="5292080" y="539388"/>
            <a:ext cx="3312368" cy="369332"/>
          </a:xfrm>
          <a:prstGeom prst="rect">
            <a:avLst/>
          </a:prstGeom>
          <a:noFill/>
        </p:spPr>
        <p:txBody>
          <a:bodyPr wrap="square" rtlCol="0">
            <a:spAutoFit/>
          </a:bodyPr>
          <a:lstStyle/>
          <a:p>
            <a:pPr algn="r"/>
            <a:r>
              <a:rPr lang="en-GB" dirty="0" smtClean="0"/>
              <a:t>Water Supply</a:t>
            </a:r>
            <a:endParaRPr lang="en-GB" dirty="0"/>
          </a:p>
        </p:txBody>
      </p:sp>
    </p:spTree>
    <p:extLst>
      <p:ext uri="{BB962C8B-B14F-4D97-AF65-F5344CB8AC3E}">
        <p14:creationId xmlns:p14="http://schemas.microsoft.com/office/powerpoint/2010/main" val="9910206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186726"/>
            <a:ext cx="2489447" cy="649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8263" y="912360"/>
            <a:ext cx="8038681" cy="5760000"/>
          </a:xfrm>
          <a:prstGeom prst="rect">
            <a:avLst/>
          </a:prstGeom>
        </p:spPr>
      </p:pic>
      <p:sp>
        <p:nvSpPr>
          <p:cNvPr id="5" name="TextBox 4"/>
          <p:cNvSpPr txBox="1"/>
          <p:nvPr/>
        </p:nvSpPr>
        <p:spPr>
          <a:xfrm>
            <a:off x="5228698" y="539388"/>
            <a:ext cx="3312368" cy="369332"/>
          </a:xfrm>
          <a:prstGeom prst="rect">
            <a:avLst/>
          </a:prstGeom>
          <a:noFill/>
        </p:spPr>
        <p:txBody>
          <a:bodyPr wrap="square" rtlCol="0">
            <a:spAutoFit/>
          </a:bodyPr>
          <a:lstStyle/>
          <a:p>
            <a:pPr algn="r"/>
            <a:r>
              <a:rPr lang="en-GB" dirty="0" smtClean="0"/>
              <a:t>Development</a:t>
            </a:r>
            <a:endParaRPr lang="en-GB" dirty="0"/>
          </a:p>
        </p:txBody>
      </p:sp>
    </p:spTree>
    <p:extLst>
      <p:ext uri="{BB962C8B-B14F-4D97-AF65-F5344CB8AC3E}">
        <p14:creationId xmlns:p14="http://schemas.microsoft.com/office/powerpoint/2010/main" val="18091155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186726"/>
            <a:ext cx="2489447" cy="649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228698" y="539388"/>
            <a:ext cx="3312368" cy="369332"/>
          </a:xfrm>
          <a:prstGeom prst="rect">
            <a:avLst/>
          </a:prstGeom>
          <a:noFill/>
        </p:spPr>
        <p:txBody>
          <a:bodyPr wrap="square" rtlCol="0">
            <a:spAutoFit/>
          </a:bodyPr>
          <a:lstStyle/>
          <a:p>
            <a:pPr algn="r"/>
            <a:r>
              <a:rPr lang="en-GB" dirty="0" smtClean="0"/>
              <a:t>Off-setting</a:t>
            </a:r>
            <a:endParaRPr lang="en-GB" dirty="0"/>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7019" y="1052736"/>
            <a:ext cx="7631405" cy="5400000"/>
          </a:xfrm>
          <a:prstGeom prst="rect">
            <a:avLst/>
          </a:prstGeom>
        </p:spPr>
      </p:pic>
    </p:spTree>
    <p:extLst>
      <p:ext uri="{BB962C8B-B14F-4D97-AF65-F5344CB8AC3E}">
        <p14:creationId xmlns:p14="http://schemas.microsoft.com/office/powerpoint/2010/main" val="20535871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186726"/>
            <a:ext cx="2489447" cy="649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228698" y="539388"/>
            <a:ext cx="3312368" cy="369332"/>
          </a:xfrm>
          <a:prstGeom prst="rect">
            <a:avLst/>
          </a:prstGeom>
          <a:noFill/>
        </p:spPr>
        <p:txBody>
          <a:bodyPr wrap="square" rtlCol="0">
            <a:spAutoFit/>
          </a:bodyPr>
          <a:lstStyle/>
          <a:p>
            <a:pPr algn="r"/>
            <a:r>
              <a:rPr lang="en-GB" dirty="0" smtClean="0"/>
              <a:t>Carbon</a:t>
            </a:r>
            <a:endParaRPr lang="en-GB" dirty="0"/>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7019" y="1052736"/>
            <a:ext cx="7631405" cy="5400000"/>
          </a:xfrm>
          <a:prstGeom prst="rect">
            <a:avLst/>
          </a:prstGeom>
        </p:spPr>
      </p:pic>
    </p:spTree>
    <p:extLst>
      <p:ext uri="{BB962C8B-B14F-4D97-AF65-F5344CB8AC3E}">
        <p14:creationId xmlns:p14="http://schemas.microsoft.com/office/powerpoint/2010/main" val="33424395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84784"/>
            <a:ext cx="7772400" cy="3384376"/>
          </a:xfrm>
        </p:spPr>
        <p:txBody>
          <a:bodyPr>
            <a:noAutofit/>
          </a:bodyPr>
          <a:lstStyle/>
          <a:p>
            <a:pPr algn="ctr"/>
            <a:r>
              <a:rPr lang="en-GB" sz="2800" dirty="0">
                <a:latin typeface="Arial" panose="020B0604020202020204" pitchFamily="34" charset="0"/>
                <a:cs typeface="Arial" panose="020B0604020202020204" pitchFamily="34" charset="0"/>
              </a:rPr>
              <a:t> </a:t>
            </a:r>
            <a:br>
              <a:rPr lang="en-GB" sz="2800" dirty="0">
                <a:latin typeface="Arial" panose="020B0604020202020204" pitchFamily="34" charset="0"/>
                <a:cs typeface="Arial" panose="020B0604020202020204" pitchFamily="34" charset="0"/>
              </a:rPr>
            </a:br>
            <a:r>
              <a:rPr lang="en-GB" sz="3200" dirty="0">
                <a:latin typeface="Arial" panose="020B0604020202020204" pitchFamily="34" charset="0"/>
                <a:cs typeface="Arial" panose="020B0604020202020204" pitchFamily="34" charset="0"/>
              </a:rPr>
              <a:t>“Climate change is probably the greatest long-term threat to </a:t>
            </a:r>
            <a:r>
              <a:rPr lang="en-GB" sz="3200" dirty="0" smtClean="0">
                <a:latin typeface="Arial" panose="020B0604020202020204" pitchFamily="34" charset="0"/>
                <a:cs typeface="Arial" panose="020B0604020202020204" pitchFamily="34" charset="0"/>
              </a:rPr>
              <a:t>biodiversity,</a:t>
            </a:r>
            <a:br>
              <a:rPr lang="en-GB" sz="3200" dirty="0" smtClean="0">
                <a:latin typeface="Arial" panose="020B0604020202020204" pitchFamily="34" charset="0"/>
                <a:cs typeface="Arial" panose="020B0604020202020204" pitchFamily="34" charset="0"/>
              </a:rPr>
            </a:br>
            <a:r>
              <a:rPr lang="en-GB" sz="3200" dirty="0" smtClean="0">
                <a:latin typeface="Arial" panose="020B0604020202020204" pitchFamily="34" charset="0"/>
                <a:cs typeface="Arial" panose="020B0604020202020204" pitchFamily="34" charset="0"/>
              </a:rPr>
              <a:t>and </a:t>
            </a:r>
            <a:r>
              <a:rPr lang="en-GB" sz="3200" dirty="0">
                <a:latin typeface="Arial" panose="020B0604020202020204" pitchFamily="34" charset="0"/>
                <a:cs typeface="Arial" panose="020B0604020202020204" pitchFamily="34" charset="0"/>
              </a:rPr>
              <a:t>the majority of Britain’s greenhouse gas emissions now come from </a:t>
            </a:r>
            <a:r>
              <a:rPr lang="en-GB" sz="3200" dirty="0" smtClean="0">
                <a:latin typeface="Arial" panose="020B0604020202020204" pitchFamily="34" charset="0"/>
                <a:cs typeface="Arial" panose="020B0604020202020204" pitchFamily="34" charset="0"/>
              </a:rPr>
              <a:t>transport”</a:t>
            </a:r>
            <a:br>
              <a:rPr lang="en-GB" sz="3200" dirty="0" smtClean="0">
                <a:latin typeface="Arial" panose="020B0604020202020204" pitchFamily="34" charset="0"/>
                <a:cs typeface="Arial" panose="020B0604020202020204" pitchFamily="34" charset="0"/>
              </a:rPr>
            </a:br>
            <a:r>
              <a:rPr lang="en-GB" sz="3200" dirty="0" smtClean="0">
                <a:latin typeface="Arial" panose="020B0604020202020204" pitchFamily="34" charset="0"/>
                <a:cs typeface="Arial" panose="020B0604020202020204" pitchFamily="34" charset="0"/>
              </a:rPr>
              <a:t>(&gt;26%).</a:t>
            </a:r>
            <a:br>
              <a:rPr lang="en-GB" sz="3200" dirty="0" smtClean="0">
                <a:latin typeface="Arial" panose="020B0604020202020204" pitchFamily="34" charset="0"/>
                <a:cs typeface="Arial" panose="020B0604020202020204" pitchFamily="34" charset="0"/>
              </a:rPr>
            </a:br>
            <a:r>
              <a:rPr lang="en-GB" sz="3200" dirty="0">
                <a:latin typeface="Arial" panose="020B0604020202020204" pitchFamily="34" charset="0"/>
                <a:cs typeface="Arial" panose="020B0604020202020204" pitchFamily="34" charset="0"/>
              </a:rPr>
              <a:t/>
            </a:r>
            <a:br>
              <a:rPr lang="en-GB" sz="3200" dirty="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The Wildlife Trusts</a:t>
            </a:r>
            <a:r>
              <a:rPr lang="en-GB" sz="2800" dirty="0">
                <a:latin typeface="Arial" panose="020B0604020202020204" pitchFamily="34" charset="0"/>
                <a:cs typeface="Arial" panose="020B0604020202020204" pitchFamily="34" charset="0"/>
              </a:rPr>
              <a:t/>
            </a:r>
            <a:br>
              <a:rPr lang="en-GB" sz="2800"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 </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186726"/>
            <a:ext cx="2489447" cy="649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125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84784"/>
            <a:ext cx="7772400" cy="3384376"/>
          </a:xfrm>
        </p:spPr>
        <p:txBody>
          <a:bodyPr>
            <a:noAutofit/>
          </a:bodyPr>
          <a:lstStyle/>
          <a:p>
            <a:pPr algn="ctr"/>
            <a:r>
              <a:rPr lang="en-GB" sz="2800" dirty="0">
                <a:latin typeface="Arial" panose="020B0604020202020204" pitchFamily="34" charset="0"/>
                <a:cs typeface="Arial" panose="020B0604020202020204" pitchFamily="34" charset="0"/>
              </a:rPr>
              <a:t> </a:t>
            </a:r>
            <a:br>
              <a:rPr lang="en-GB" sz="2800" dirty="0">
                <a:latin typeface="Arial" panose="020B0604020202020204" pitchFamily="34" charset="0"/>
                <a:cs typeface="Arial" panose="020B0604020202020204" pitchFamily="34" charset="0"/>
              </a:rPr>
            </a:br>
            <a:r>
              <a:rPr lang="en-GB" sz="3200" dirty="0" smtClean="0">
                <a:latin typeface="Arial" panose="020B0604020202020204" pitchFamily="34" charset="0"/>
                <a:cs typeface="Arial" panose="020B0604020202020204" pitchFamily="34" charset="0"/>
              </a:rPr>
              <a:t>“</a:t>
            </a:r>
            <a:r>
              <a:rPr lang="en-US" sz="3200" dirty="0">
                <a:latin typeface="Arial" panose="020B0604020202020204" pitchFamily="34" charset="0"/>
                <a:cs typeface="Arial" panose="020B0604020202020204" pitchFamily="34" charset="0"/>
              </a:rPr>
              <a:t>The area to the north-west of Shrewsbury, though largely undeveloped, includes a relatively large number of</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environmental </a:t>
            </a:r>
            <a:r>
              <a:rPr lang="en-US" sz="3200" dirty="0" smtClean="0">
                <a:latin typeface="Arial" panose="020B0604020202020204" pitchFamily="34" charset="0"/>
                <a:cs typeface="Arial" panose="020B0604020202020204" pitchFamily="34" charset="0"/>
              </a:rPr>
              <a:t>constraints”!</a:t>
            </a:r>
            <a:r>
              <a:rPr lang="en-GB" sz="2800" dirty="0">
                <a:latin typeface="Arial" panose="020B0604020202020204" pitchFamily="34" charset="0"/>
                <a:cs typeface="Arial" panose="020B0604020202020204" pitchFamily="34" charset="0"/>
              </a:rPr>
              <a:t/>
            </a:r>
            <a:br>
              <a:rPr lang="en-GB" sz="2800" dirty="0">
                <a:latin typeface="Arial" panose="020B0604020202020204" pitchFamily="34" charset="0"/>
                <a:cs typeface="Arial" panose="020B0604020202020204" pitchFamily="34" charset="0"/>
              </a:rPr>
            </a:br>
            <a:r>
              <a:rPr lang="en-GB" sz="2800" dirty="0" smtClean="0">
                <a:latin typeface="Arial" panose="020B0604020202020204" pitchFamily="34" charset="0"/>
                <a:cs typeface="Arial" panose="020B0604020202020204" pitchFamily="34" charset="0"/>
              </a:rPr>
              <a:t/>
            </a:r>
            <a:br>
              <a:rPr lang="en-GB" sz="2800" dirty="0" smtClean="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WSP Option Assessment Report</a:t>
            </a:r>
            <a:endParaRPr lang="en-GB" sz="20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186726"/>
            <a:ext cx="2489447" cy="649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01847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6752"/>
            <a:ext cx="7772400" cy="4536504"/>
          </a:xfrm>
        </p:spPr>
        <p:txBody>
          <a:bodyPr>
            <a:noAutofit/>
          </a:bodyPr>
          <a:lstStyle/>
          <a:p>
            <a:r>
              <a:rPr lang="en-GB" sz="2800" dirty="0">
                <a:latin typeface="Arial" panose="020B0604020202020204" pitchFamily="34" charset="0"/>
                <a:cs typeface="Arial" panose="020B0604020202020204" pitchFamily="34" charset="0"/>
              </a:rPr>
              <a:t> </a:t>
            </a:r>
            <a:br>
              <a:rPr lang="en-GB" sz="2800" dirty="0">
                <a:latin typeface="Arial" panose="020B0604020202020204" pitchFamily="34" charset="0"/>
                <a:cs typeface="Arial" panose="020B0604020202020204" pitchFamily="34" charset="0"/>
              </a:rPr>
            </a:br>
            <a:r>
              <a:rPr lang="en-GB" sz="3600" b="1" dirty="0" smtClean="0">
                <a:latin typeface="Arial" panose="020B0604020202020204" pitchFamily="34" charset="0"/>
                <a:cs typeface="Arial" panose="020B0604020202020204" pitchFamily="34" charset="0"/>
              </a:rPr>
              <a:t>Pros (Maybe?)</a:t>
            </a:r>
            <a:r>
              <a:rPr lang="en-GB" sz="2800" dirty="0" smtClean="0">
                <a:latin typeface="Arial" panose="020B0604020202020204" pitchFamily="34" charset="0"/>
                <a:cs typeface="Arial" panose="020B0604020202020204" pitchFamily="34" charset="0"/>
              </a:rPr>
              <a:t>:</a:t>
            </a:r>
            <a:br>
              <a:rPr lang="en-GB" sz="2800" dirty="0" smtClean="0">
                <a:latin typeface="Arial" panose="020B0604020202020204" pitchFamily="34" charset="0"/>
                <a:cs typeface="Arial" panose="020B0604020202020204" pitchFamily="34" charset="0"/>
              </a:rPr>
            </a:br>
            <a:r>
              <a:rPr lang="en-GB" sz="2800" dirty="0" smtClean="0">
                <a:latin typeface="Arial" panose="020B0604020202020204" pitchFamily="34" charset="0"/>
                <a:cs typeface="Arial" panose="020B0604020202020204" pitchFamily="34" charset="0"/>
              </a:rPr>
              <a:t>Reduced journey time</a:t>
            </a:r>
            <a:br>
              <a:rPr lang="en-GB" sz="2800" dirty="0" smtClean="0">
                <a:latin typeface="Arial" panose="020B0604020202020204" pitchFamily="34" charset="0"/>
                <a:cs typeface="Arial" panose="020B0604020202020204" pitchFamily="34" charset="0"/>
              </a:rPr>
            </a:br>
            <a:r>
              <a:rPr lang="en-GB" sz="2800" dirty="0" smtClean="0">
                <a:latin typeface="Arial" panose="020B0604020202020204" pitchFamily="34" charset="0"/>
                <a:cs typeface="Arial" panose="020B0604020202020204" pitchFamily="34" charset="0"/>
              </a:rPr>
              <a:t>Reduced congestion</a:t>
            </a:r>
            <a:br>
              <a:rPr lang="en-GB" sz="2800" dirty="0" smtClean="0">
                <a:latin typeface="Arial" panose="020B0604020202020204" pitchFamily="34" charset="0"/>
                <a:cs typeface="Arial" panose="020B0604020202020204" pitchFamily="34" charset="0"/>
              </a:rPr>
            </a:br>
            <a:r>
              <a:rPr lang="en-GB" sz="2800" dirty="0" smtClean="0">
                <a:latin typeface="Arial" panose="020B0604020202020204" pitchFamily="34" charset="0"/>
                <a:cs typeface="Arial" panose="020B0604020202020204" pitchFamily="34" charset="0"/>
              </a:rPr>
              <a:t>Improved air quality</a:t>
            </a:r>
            <a:br>
              <a:rPr lang="en-GB" sz="2800" dirty="0" smtClean="0">
                <a:latin typeface="Arial" panose="020B0604020202020204" pitchFamily="34" charset="0"/>
                <a:cs typeface="Arial" panose="020B0604020202020204" pitchFamily="34" charset="0"/>
              </a:rPr>
            </a:br>
            <a:r>
              <a:rPr lang="en-GB" sz="2800" dirty="0" smtClean="0">
                <a:latin typeface="Arial" panose="020B0604020202020204" pitchFamily="34" charset="0"/>
                <a:cs typeface="Arial" panose="020B0604020202020204" pitchFamily="34" charset="0"/>
              </a:rPr>
              <a:t>Reduced carbon emissions</a:t>
            </a:r>
            <a:br>
              <a:rPr lang="en-GB" sz="2800" dirty="0" smtClean="0">
                <a:latin typeface="Arial" panose="020B0604020202020204" pitchFamily="34" charset="0"/>
                <a:cs typeface="Arial" panose="020B0604020202020204" pitchFamily="34" charset="0"/>
              </a:rPr>
            </a:br>
            <a:r>
              <a:rPr lang="en-GB" sz="2800" dirty="0" smtClean="0">
                <a:latin typeface="Arial" panose="020B0604020202020204" pitchFamily="34" charset="0"/>
                <a:cs typeface="Arial" panose="020B0604020202020204" pitchFamily="34" charset="0"/>
              </a:rPr>
              <a:t>Habitat creation</a:t>
            </a:r>
            <a:br>
              <a:rPr lang="en-GB" sz="2800" dirty="0" smtClean="0">
                <a:latin typeface="Arial" panose="020B0604020202020204" pitchFamily="34" charset="0"/>
                <a:cs typeface="Arial" panose="020B0604020202020204" pitchFamily="34" charset="0"/>
              </a:rPr>
            </a:br>
            <a:r>
              <a:rPr lang="en-GB" sz="2800" dirty="0" smtClean="0">
                <a:latin typeface="Arial" panose="020B0604020202020204" pitchFamily="34" charset="0"/>
                <a:cs typeface="Arial" panose="020B0604020202020204" pitchFamily="34" charset="0"/>
              </a:rPr>
              <a:t>Restoration of </a:t>
            </a:r>
            <a:r>
              <a:rPr lang="en-GB" sz="2800" dirty="0" err="1" smtClean="0">
                <a:latin typeface="Arial" panose="020B0604020202020204" pitchFamily="34" charset="0"/>
                <a:cs typeface="Arial" panose="020B0604020202020204" pitchFamily="34" charset="0"/>
              </a:rPr>
              <a:t>Hencott</a:t>
            </a:r>
            <a:r>
              <a:rPr lang="en-GB" sz="2800" dirty="0" smtClean="0">
                <a:latin typeface="Arial" panose="020B0604020202020204" pitchFamily="34" charset="0"/>
                <a:cs typeface="Arial" panose="020B0604020202020204" pitchFamily="34" charset="0"/>
              </a:rPr>
              <a:t> Pool</a:t>
            </a:r>
            <a:r>
              <a:rPr lang="en-GB" sz="2800" dirty="0">
                <a:latin typeface="Arial" panose="020B0604020202020204" pitchFamily="34" charset="0"/>
                <a:cs typeface="Arial" panose="020B0604020202020204" pitchFamily="34" charset="0"/>
              </a:rPr>
              <a:t/>
            </a:r>
            <a:br>
              <a:rPr lang="en-GB" sz="2800"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 </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186726"/>
            <a:ext cx="2489447" cy="649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82760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6752"/>
            <a:ext cx="7772400" cy="4536504"/>
          </a:xfrm>
        </p:spPr>
        <p:txBody>
          <a:bodyPr>
            <a:noAutofit/>
          </a:bodyPr>
          <a:lstStyle/>
          <a:p>
            <a:r>
              <a:rPr lang="en-GB" sz="2800" dirty="0">
                <a:latin typeface="Arial" panose="020B0604020202020204" pitchFamily="34" charset="0"/>
                <a:cs typeface="Arial" panose="020B0604020202020204" pitchFamily="34" charset="0"/>
              </a:rPr>
              <a:t> </a:t>
            </a:r>
            <a:br>
              <a:rPr lang="en-GB" sz="2800" dirty="0">
                <a:latin typeface="Arial" panose="020B0604020202020204" pitchFamily="34" charset="0"/>
                <a:cs typeface="Arial" panose="020B0604020202020204" pitchFamily="34" charset="0"/>
              </a:rPr>
            </a:br>
            <a:r>
              <a:rPr lang="en-GB" sz="3600" b="1" dirty="0" smtClean="0">
                <a:latin typeface="Arial" panose="020B0604020202020204" pitchFamily="34" charset="0"/>
                <a:cs typeface="Arial" panose="020B0604020202020204" pitchFamily="34" charset="0"/>
              </a:rPr>
              <a:t>Cons (Probably!)</a:t>
            </a:r>
            <a:r>
              <a:rPr lang="en-GB" sz="2800" dirty="0" smtClean="0">
                <a:latin typeface="Arial" panose="020B0604020202020204" pitchFamily="34" charset="0"/>
                <a:cs typeface="Arial" panose="020B0604020202020204" pitchFamily="34" charset="0"/>
              </a:rPr>
              <a:t>:</a:t>
            </a:r>
            <a:br>
              <a:rPr lang="en-GB" sz="2800" dirty="0" smtClean="0">
                <a:latin typeface="Arial" panose="020B0604020202020204" pitchFamily="34" charset="0"/>
                <a:cs typeface="Arial" panose="020B0604020202020204" pitchFamily="34" charset="0"/>
              </a:rPr>
            </a:br>
            <a:r>
              <a:rPr lang="en-GB" sz="2800" dirty="0" smtClean="0">
                <a:latin typeface="Arial" panose="020B0604020202020204" pitchFamily="34" charset="0"/>
                <a:cs typeface="Arial" panose="020B0604020202020204" pitchFamily="34" charset="0"/>
              </a:rPr>
              <a:t>Impacts on species</a:t>
            </a:r>
            <a:br>
              <a:rPr lang="en-GB" sz="2800" dirty="0" smtClean="0">
                <a:latin typeface="Arial" panose="020B0604020202020204" pitchFamily="34" charset="0"/>
                <a:cs typeface="Arial" panose="020B0604020202020204" pitchFamily="34" charset="0"/>
              </a:rPr>
            </a:br>
            <a:r>
              <a:rPr lang="en-GB" sz="2800" dirty="0" smtClean="0">
                <a:latin typeface="Arial" panose="020B0604020202020204" pitchFamily="34" charset="0"/>
                <a:cs typeface="Arial" panose="020B0604020202020204" pitchFamily="34" charset="0"/>
              </a:rPr>
              <a:t>Impacts on habitats</a:t>
            </a:r>
            <a:br>
              <a:rPr lang="en-GB" sz="2800" dirty="0" smtClean="0">
                <a:latin typeface="Arial" panose="020B0604020202020204" pitchFamily="34" charset="0"/>
                <a:cs typeface="Arial" panose="020B0604020202020204" pitchFamily="34" charset="0"/>
              </a:rPr>
            </a:br>
            <a:r>
              <a:rPr lang="en-GB" sz="2800" dirty="0" smtClean="0">
                <a:latin typeface="Arial" panose="020B0604020202020204" pitchFamily="34" charset="0"/>
                <a:cs typeface="Arial" panose="020B0604020202020204" pitchFamily="34" charset="0"/>
              </a:rPr>
              <a:t>Impacts on landscape</a:t>
            </a:r>
            <a:br>
              <a:rPr lang="en-GB" sz="2800" dirty="0" smtClean="0">
                <a:latin typeface="Arial" panose="020B0604020202020204" pitchFamily="34" charset="0"/>
                <a:cs typeface="Arial" panose="020B0604020202020204" pitchFamily="34" charset="0"/>
              </a:rPr>
            </a:br>
            <a:r>
              <a:rPr lang="en-GB" sz="2800" dirty="0" smtClean="0">
                <a:latin typeface="Arial" panose="020B0604020202020204" pitchFamily="34" charset="0"/>
                <a:cs typeface="Arial" panose="020B0604020202020204" pitchFamily="34" charset="0"/>
              </a:rPr>
              <a:t>Impacts on water</a:t>
            </a:r>
            <a:br>
              <a:rPr lang="en-GB" sz="2800" dirty="0" smtClean="0">
                <a:latin typeface="Arial" panose="020B0604020202020204" pitchFamily="34" charset="0"/>
                <a:cs typeface="Arial" panose="020B0604020202020204" pitchFamily="34" charset="0"/>
              </a:rPr>
            </a:br>
            <a:r>
              <a:rPr lang="en-GB" sz="2800" dirty="0" smtClean="0">
                <a:latin typeface="Arial" panose="020B0604020202020204" pitchFamily="34" charset="0"/>
                <a:cs typeface="Arial" panose="020B0604020202020204" pitchFamily="34" charset="0"/>
              </a:rPr>
              <a:t>Induced demand</a:t>
            </a:r>
            <a:br>
              <a:rPr lang="en-GB" sz="2800" dirty="0" smtClean="0">
                <a:latin typeface="Arial" panose="020B0604020202020204" pitchFamily="34" charset="0"/>
                <a:cs typeface="Arial" panose="020B0604020202020204" pitchFamily="34" charset="0"/>
              </a:rPr>
            </a:br>
            <a:r>
              <a:rPr lang="en-GB" sz="2800" dirty="0" smtClean="0">
                <a:latin typeface="Arial" panose="020B0604020202020204" pitchFamily="34" charset="0"/>
                <a:cs typeface="Arial" panose="020B0604020202020204" pitchFamily="34" charset="0"/>
              </a:rPr>
              <a:t>Car dependency</a:t>
            </a:r>
            <a:br>
              <a:rPr lang="en-GB" sz="2800" dirty="0" smtClean="0">
                <a:latin typeface="Arial" panose="020B0604020202020204" pitchFamily="34" charset="0"/>
                <a:cs typeface="Arial" panose="020B0604020202020204" pitchFamily="34" charset="0"/>
              </a:rPr>
            </a:br>
            <a:r>
              <a:rPr lang="en-GB" sz="2800" dirty="0" smtClean="0">
                <a:latin typeface="Arial" panose="020B0604020202020204" pitchFamily="34" charset="0"/>
                <a:cs typeface="Arial" panose="020B0604020202020204" pitchFamily="34" charset="0"/>
              </a:rPr>
              <a:t>More emissions</a:t>
            </a:r>
            <a:r>
              <a:rPr lang="en-GB" sz="2800" dirty="0">
                <a:latin typeface="Arial" panose="020B0604020202020204" pitchFamily="34" charset="0"/>
                <a:cs typeface="Arial" panose="020B0604020202020204" pitchFamily="34" charset="0"/>
              </a:rPr>
              <a:t/>
            </a:r>
            <a:br>
              <a:rPr lang="en-GB" sz="2800"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 </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186726"/>
            <a:ext cx="2489447" cy="649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2" descr="Figure 1: Wildlife roadkill reports submitted by members of the public to Project Splatter January 2013 â March 2016, across the U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68446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186726"/>
            <a:ext cx="2489447" cy="649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7584" y="909360"/>
            <a:ext cx="7616800" cy="5760000"/>
          </a:xfrm>
          <a:prstGeom prst="rect">
            <a:avLst/>
          </a:prstGeom>
        </p:spPr>
      </p:pic>
      <p:sp>
        <p:nvSpPr>
          <p:cNvPr id="3" name="TextBox 2"/>
          <p:cNvSpPr txBox="1"/>
          <p:nvPr/>
        </p:nvSpPr>
        <p:spPr>
          <a:xfrm>
            <a:off x="5148064" y="539388"/>
            <a:ext cx="3312368" cy="369332"/>
          </a:xfrm>
          <a:prstGeom prst="rect">
            <a:avLst/>
          </a:prstGeom>
          <a:noFill/>
        </p:spPr>
        <p:txBody>
          <a:bodyPr wrap="square" rtlCol="0">
            <a:spAutoFit/>
          </a:bodyPr>
          <a:lstStyle/>
          <a:p>
            <a:pPr algn="r"/>
            <a:r>
              <a:rPr lang="en-GB" dirty="0" smtClean="0"/>
              <a:t>Landscape Character</a:t>
            </a:r>
            <a:endParaRPr lang="en-GB" dirty="0"/>
          </a:p>
        </p:txBody>
      </p:sp>
    </p:spTree>
    <p:extLst>
      <p:ext uri="{BB962C8B-B14F-4D97-AF65-F5344CB8AC3E}">
        <p14:creationId xmlns:p14="http://schemas.microsoft.com/office/powerpoint/2010/main" val="33217416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186726"/>
            <a:ext cx="2489447" cy="649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0012" y="981368"/>
            <a:ext cx="7304396" cy="5760000"/>
          </a:xfrm>
          <a:prstGeom prst="rect">
            <a:avLst/>
          </a:prstGeom>
        </p:spPr>
      </p:pic>
      <p:sp>
        <p:nvSpPr>
          <p:cNvPr id="5" name="TextBox 4"/>
          <p:cNvSpPr txBox="1"/>
          <p:nvPr/>
        </p:nvSpPr>
        <p:spPr>
          <a:xfrm>
            <a:off x="5148064" y="539388"/>
            <a:ext cx="3312368" cy="369332"/>
          </a:xfrm>
          <a:prstGeom prst="rect">
            <a:avLst/>
          </a:prstGeom>
          <a:noFill/>
        </p:spPr>
        <p:txBody>
          <a:bodyPr wrap="square" rtlCol="0">
            <a:spAutoFit/>
          </a:bodyPr>
          <a:lstStyle/>
          <a:p>
            <a:pPr algn="r"/>
            <a:r>
              <a:rPr lang="en-GB" dirty="0" smtClean="0"/>
              <a:t>Big Town Plan</a:t>
            </a:r>
            <a:endParaRPr lang="en-GB" dirty="0"/>
          </a:p>
        </p:txBody>
      </p:sp>
    </p:spTree>
    <p:extLst>
      <p:ext uri="{BB962C8B-B14F-4D97-AF65-F5344CB8AC3E}">
        <p14:creationId xmlns:p14="http://schemas.microsoft.com/office/powerpoint/2010/main" val="914735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186726"/>
            <a:ext cx="2489447" cy="649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5576" y="981328"/>
            <a:ext cx="7629981" cy="5400000"/>
          </a:xfrm>
          <a:prstGeom prst="rect">
            <a:avLst/>
          </a:prstGeom>
        </p:spPr>
      </p:pic>
      <p:sp>
        <p:nvSpPr>
          <p:cNvPr id="5" name="TextBox 4"/>
          <p:cNvSpPr txBox="1"/>
          <p:nvPr/>
        </p:nvSpPr>
        <p:spPr>
          <a:xfrm>
            <a:off x="323528" y="6279703"/>
            <a:ext cx="8568952"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Rob McBride, known as the Tree hunter, is a director of </a:t>
            </a:r>
            <a:r>
              <a:rPr lang="en-US" sz="1200" dirty="0" err="1">
                <a:latin typeface="Arial" panose="020B0604020202020204" pitchFamily="34" charset="0"/>
                <a:cs typeface="Arial" panose="020B0604020202020204" pitchFamily="34" charset="0"/>
              </a:rPr>
              <a:t>Treespect</a:t>
            </a:r>
            <a:r>
              <a:rPr lang="en-US" sz="1200" dirty="0">
                <a:latin typeface="Arial" panose="020B0604020202020204" pitchFamily="34" charset="0"/>
                <a:cs typeface="Arial" panose="020B0604020202020204" pitchFamily="34" charset="0"/>
              </a:rPr>
              <a:t> CIC, a Shropshire based, not for </a:t>
            </a:r>
            <a:r>
              <a:rPr lang="en-US" sz="1200" dirty="0" err="1">
                <a:latin typeface="Arial" panose="020B0604020202020204" pitchFamily="34" charset="0"/>
                <a:cs typeface="Arial" panose="020B0604020202020204" pitchFamily="34" charset="0"/>
              </a:rPr>
              <a:t>proft</a:t>
            </a:r>
            <a:r>
              <a:rPr lang="en-US" sz="1200" dirty="0">
                <a:latin typeface="Arial" panose="020B0604020202020204" pitchFamily="34" charset="0"/>
                <a:cs typeface="Arial" panose="020B0604020202020204" pitchFamily="34" charset="0"/>
              </a:rPr>
              <a:t>, community interest company and official Ambassador for #</a:t>
            </a:r>
            <a:r>
              <a:rPr lang="en-US" sz="1200" dirty="0" err="1">
                <a:latin typeface="Arial" panose="020B0604020202020204" pitchFamily="34" charset="0"/>
                <a:cs typeface="Arial" panose="020B0604020202020204" pitchFamily="34" charset="0"/>
              </a:rPr>
              <a:t>TreesInNeed</a:t>
            </a:r>
            <a:r>
              <a:rPr lang="en-US" sz="1200" dirty="0">
                <a:latin typeface="Arial" panose="020B0604020202020204" pitchFamily="34" charset="0"/>
                <a:cs typeface="Arial" panose="020B0604020202020204" pitchFamily="34" charset="0"/>
              </a:rPr>
              <a:t> across Europe.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968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186726"/>
            <a:ext cx="2489447" cy="649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8443" y="981328"/>
            <a:ext cx="7629981" cy="5400000"/>
          </a:xfrm>
          <a:prstGeom prst="rect">
            <a:avLst/>
          </a:prstGeom>
        </p:spPr>
      </p:pic>
    </p:spTree>
    <p:extLst>
      <p:ext uri="{BB962C8B-B14F-4D97-AF65-F5344CB8AC3E}">
        <p14:creationId xmlns:p14="http://schemas.microsoft.com/office/powerpoint/2010/main" val="18799504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4786</TotalTime>
  <Words>1003</Words>
  <Application>Microsoft Office PowerPoint</Application>
  <PresentationFormat>On-screen Show (4:3)</PresentationFormat>
  <Paragraphs>124</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North West Relief Road</vt:lpstr>
      <vt:lpstr>  “Climate change is probably the greatest long-term threat to biodiversity, and the majority of Britain’s greenhouse gas emissions now come from transport” (&gt;26%).  The Wildlife Trusts  </vt:lpstr>
      <vt:lpstr>  “The area to the north-west of Shrewsbury, though largely undeveloped, includes a relatively large number of environmental constraints”!  WSP Option Assessment Report</vt:lpstr>
      <vt:lpstr>  Pros (Maybe?): Reduced journey time Reduced congestion Improved air quality Reduced carbon emissions Habitat creation Restoration of Hencott Pool  </vt:lpstr>
      <vt:lpstr>  Cons (Probably!): Impacts on species Impacts on habitats Impacts on landscape Impacts on water Induced demand Car dependency More emissions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Pearce</dc:creator>
  <cp:lastModifiedBy>mike</cp:lastModifiedBy>
  <cp:revision>142</cp:revision>
  <cp:lastPrinted>2018-11-06T15:49:41Z</cp:lastPrinted>
  <dcterms:created xsi:type="dcterms:W3CDTF">2014-12-15T11:49:01Z</dcterms:created>
  <dcterms:modified xsi:type="dcterms:W3CDTF">2019-10-29T07:44:30Z</dcterms:modified>
</cp:coreProperties>
</file>